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5" r:id="rId2"/>
    <p:sldId id="650" r:id="rId3"/>
    <p:sldId id="642" r:id="rId4"/>
    <p:sldId id="645" r:id="rId5"/>
    <p:sldId id="644" r:id="rId6"/>
    <p:sldId id="648" r:id="rId7"/>
    <p:sldId id="646" r:id="rId8"/>
    <p:sldId id="651" r:id="rId9"/>
    <p:sldId id="633" r:id="rId10"/>
    <p:sldId id="591" r:id="rId11"/>
    <p:sldId id="627" r:id="rId12"/>
    <p:sldId id="630" r:id="rId13"/>
    <p:sldId id="647" r:id="rId14"/>
    <p:sldId id="639" r:id="rId15"/>
    <p:sldId id="640" r:id="rId16"/>
    <p:sldId id="63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5D123-3BAE-4A27-A46A-F4490B8634B8}" type="datetimeFigureOut">
              <a:rPr lang="fr-FR" smtClean="0"/>
              <a:t>24/09/2020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4B3AC4-2129-48D8-A124-8A572C0E3C4B}" type="slidenum">
              <a:rPr lang="fr-FR" smtClean="0"/>
              <a:t>‹N°›</a:t>
            </a:fld>
            <a:endParaRPr lang="fr-FR"/>
          </a:p>
        </p:txBody>
      </p:sp>
    </p:spTree>
    <p:extLst>
      <p:ext uri="{BB962C8B-B14F-4D97-AF65-F5344CB8AC3E}">
        <p14:creationId xmlns:p14="http://schemas.microsoft.com/office/powerpoint/2010/main" val="194001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9597ED-FC9D-4712-8EDA-B309A807A6D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7ADB47E-C53A-425D-9E03-3B183D1DDC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D829B31-9956-4B0C-AFBD-59D062EF32AB}"/>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5" name="Espace réservé du pied de page 4">
            <a:extLst>
              <a:ext uri="{FF2B5EF4-FFF2-40B4-BE49-F238E27FC236}">
                <a16:creationId xmlns:a16="http://schemas.microsoft.com/office/drawing/2014/main" id="{42CC9524-DE71-4C2F-A85E-F77F71E1A3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C929B0E-6024-40A9-BDA7-7560AA0AC41F}"/>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112015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296836-B354-4013-BF6F-64B9DE05ABD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ED54E64-C889-4AA1-ACC9-59915B2D920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D42CB5-B959-4273-A816-2B34E621FBCD}"/>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5" name="Espace réservé du pied de page 4">
            <a:extLst>
              <a:ext uri="{FF2B5EF4-FFF2-40B4-BE49-F238E27FC236}">
                <a16:creationId xmlns:a16="http://schemas.microsoft.com/office/drawing/2014/main" id="{99587AAC-5DE2-4DCD-A3E9-0CAC9A156F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1475FF-F686-433F-8C5E-8EE45BA2C5FA}"/>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11996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0EB7425-5842-4B77-B62F-7F0BC642186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A81E379-0355-45AB-8A15-66FA045C721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5A75BEA-2BB5-444A-BE0F-0A854B0DCCF5}"/>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5" name="Espace réservé du pied de page 4">
            <a:extLst>
              <a:ext uri="{FF2B5EF4-FFF2-40B4-BE49-F238E27FC236}">
                <a16:creationId xmlns:a16="http://schemas.microsoft.com/office/drawing/2014/main" id="{FA9A53D1-5472-440D-949B-03BECF9D1D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186C0B8-9CB3-476F-9E78-D7C5EC519316}"/>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8485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2ABEB2-D9C6-4C2B-AC4B-56FEF45B8BB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A118E02-E75C-4037-9042-CD9329C2E5A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81A48C-C3A0-4523-A098-4B4C659D4226}"/>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5" name="Espace réservé du pied de page 4">
            <a:extLst>
              <a:ext uri="{FF2B5EF4-FFF2-40B4-BE49-F238E27FC236}">
                <a16:creationId xmlns:a16="http://schemas.microsoft.com/office/drawing/2014/main" id="{CBF951E2-96D2-4C19-AF53-7A9497EAC0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B85075-90F6-4987-9E43-C000FA19E31F}"/>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419839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948F96-930E-4415-8B81-76C6B751250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E3F7A13-7D4E-4624-9B8F-F724894EFD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2B1F68B-EB28-4ECF-B5F7-E4C5514A37C9}"/>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5" name="Espace réservé du pied de page 4">
            <a:extLst>
              <a:ext uri="{FF2B5EF4-FFF2-40B4-BE49-F238E27FC236}">
                <a16:creationId xmlns:a16="http://schemas.microsoft.com/office/drawing/2014/main" id="{0E50643F-A592-4075-A142-50006768B1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C8814BC-115C-4A42-A63C-94E0F9F4EF8F}"/>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72285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D10B79-C231-44E9-87EA-53CB06C4FEA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477944D-90AC-4C5B-8580-C25150F886C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4F66A98-95BC-40F9-9586-8C3704162B1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F44A446-2505-4AF0-81E2-9147AA01A4A1}"/>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6" name="Espace réservé du pied de page 5">
            <a:extLst>
              <a:ext uri="{FF2B5EF4-FFF2-40B4-BE49-F238E27FC236}">
                <a16:creationId xmlns:a16="http://schemas.microsoft.com/office/drawing/2014/main" id="{243F5D7F-DE9A-4D0C-85F9-D4566C6D490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AA61768-1F02-4622-95EC-C283A1A2A6E6}"/>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79512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5F34B9-CD49-4306-8EDA-668ACB3F184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69295C3-D9F8-4CA1-A70F-FCD577E730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9D92CEA-E1E4-4738-BB12-289AB41E5C9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4932209-4B77-4B77-B251-4A2D8FEB1A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613086A-4C09-4392-9901-A02001CA192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9E9564D-B94B-4B67-9EC7-3E4F8A8EB7F5}"/>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8" name="Espace réservé du pied de page 7">
            <a:extLst>
              <a:ext uri="{FF2B5EF4-FFF2-40B4-BE49-F238E27FC236}">
                <a16:creationId xmlns:a16="http://schemas.microsoft.com/office/drawing/2014/main" id="{2CF1C78D-67B0-418C-978C-534892C5CCB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33FC1CE-36DD-44BF-B2B5-1B0A570B633E}"/>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3539379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CC7AD0-C8AD-4E94-AF09-FC4F284C6E5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11CB77E-1497-4218-87AD-A9B47DFE2066}"/>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4" name="Espace réservé du pied de page 3">
            <a:extLst>
              <a:ext uri="{FF2B5EF4-FFF2-40B4-BE49-F238E27FC236}">
                <a16:creationId xmlns:a16="http://schemas.microsoft.com/office/drawing/2014/main" id="{2A15C3E0-4BD8-45CE-BAA4-B743DF1F308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3B8713D-FE12-4253-BE74-A0630E204AAE}"/>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2471587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50A138E-05D3-414D-BE45-7EDD8B4177F2}"/>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3" name="Espace réservé du pied de page 2">
            <a:extLst>
              <a:ext uri="{FF2B5EF4-FFF2-40B4-BE49-F238E27FC236}">
                <a16:creationId xmlns:a16="http://schemas.microsoft.com/office/drawing/2014/main" id="{18D4D7B0-3408-434E-BA55-059CF637BDA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5F0EB0D-6208-47A1-9D3A-0C99E93C76FF}"/>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3655527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AFEA53-4778-4684-B94B-F1C9E2F8CFE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6EBB797-9297-43BE-8227-FB709DD750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5D3D796-1228-4716-A872-42B70B98E7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2AFEF47-B8BE-44FA-A432-4053A89D4E4F}"/>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6" name="Espace réservé du pied de page 5">
            <a:extLst>
              <a:ext uri="{FF2B5EF4-FFF2-40B4-BE49-F238E27FC236}">
                <a16:creationId xmlns:a16="http://schemas.microsoft.com/office/drawing/2014/main" id="{93F4C20F-60D4-43D8-A8A3-2A3A0E5666A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B7D1533-4AB0-4020-879D-E4D4F1EDD439}"/>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1864949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A597F8-F827-43FB-B574-CB432ED7DEE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79F1DB1-FE0A-44F9-BE6C-AFD8BAEFEC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78A7148-7DCB-414C-8589-88C29FC64A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7A1E828-C5EC-4576-B6C7-32893D7EB4FB}"/>
              </a:ext>
            </a:extLst>
          </p:cNvPr>
          <p:cNvSpPr>
            <a:spLocks noGrp="1"/>
          </p:cNvSpPr>
          <p:nvPr>
            <p:ph type="dt" sz="half" idx="10"/>
          </p:nvPr>
        </p:nvSpPr>
        <p:spPr/>
        <p:txBody>
          <a:bodyPr/>
          <a:lstStyle/>
          <a:p>
            <a:fld id="{8B5C8227-D440-43B4-A0E6-F193B8A46A20}" type="datetimeFigureOut">
              <a:rPr lang="fr-FR" smtClean="0"/>
              <a:t>24/09/2020</a:t>
            </a:fld>
            <a:endParaRPr lang="fr-FR"/>
          </a:p>
        </p:txBody>
      </p:sp>
      <p:sp>
        <p:nvSpPr>
          <p:cNvPr id="6" name="Espace réservé du pied de page 5">
            <a:extLst>
              <a:ext uri="{FF2B5EF4-FFF2-40B4-BE49-F238E27FC236}">
                <a16:creationId xmlns:a16="http://schemas.microsoft.com/office/drawing/2014/main" id="{97F5B6AB-5EA8-4C20-ADE8-FCE67961EB1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E11A2CA-1126-4602-B557-8B080E0FE49F}"/>
              </a:ext>
            </a:extLst>
          </p:cNvPr>
          <p:cNvSpPr>
            <a:spLocks noGrp="1"/>
          </p:cNvSpPr>
          <p:nvPr>
            <p:ph type="sldNum" sz="quarter" idx="12"/>
          </p:nvPr>
        </p:nvSpPr>
        <p:spPr/>
        <p:txBody>
          <a:bodyPr/>
          <a:lstStyle/>
          <a:p>
            <a:fld id="{56621999-FA38-4260-A210-BA12AF6A60AC}" type="slidenum">
              <a:rPr lang="fr-FR" smtClean="0"/>
              <a:t>‹N°›</a:t>
            </a:fld>
            <a:endParaRPr lang="fr-FR"/>
          </a:p>
        </p:txBody>
      </p:sp>
    </p:spTree>
    <p:extLst>
      <p:ext uri="{BB962C8B-B14F-4D97-AF65-F5344CB8AC3E}">
        <p14:creationId xmlns:p14="http://schemas.microsoft.com/office/powerpoint/2010/main" val="287139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3818506-DD2D-4717-B1D9-045AB26FE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B0E72E8-0AEC-4B4F-B0D8-5AA1830932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5E7177D-151C-4A26-A305-0BEA0510B4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C8227-D440-43B4-A0E6-F193B8A46A20}" type="datetimeFigureOut">
              <a:rPr lang="fr-FR" smtClean="0"/>
              <a:t>24/09/2020</a:t>
            </a:fld>
            <a:endParaRPr lang="fr-FR"/>
          </a:p>
        </p:txBody>
      </p:sp>
      <p:sp>
        <p:nvSpPr>
          <p:cNvPr id="5" name="Espace réservé du pied de page 4">
            <a:extLst>
              <a:ext uri="{FF2B5EF4-FFF2-40B4-BE49-F238E27FC236}">
                <a16:creationId xmlns:a16="http://schemas.microsoft.com/office/drawing/2014/main" id="{3D2DF668-D3C5-40B9-ADFA-AD3B7940F4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80D13EF-C5B8-41D0-8975-0E9DFA7893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21999-FA38-4260-A210-BA12AF6A60AC}" type="slidenum">
              <a:rPr lang="fr-FR" smtClean="0"/>
              <a:t>‹N°›</a:t>
            </a:fld>
            <a:endParaRPr lang="fr-FR"/>
          </a:p>
        </p:txBody>
      </p:sp>
    </p:spTree>
    <p:extLst>
      <p:ext uri="{BB962C8B-B14F-4D97-AF65-F5344CB8AC3E}">
        <p14:creationId xmlns:p14="http://schemas.microsoft.com/office/powerpoint/2010/main" val="1753410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7DE445A-3692-449C-BE88-65356791B42A}"/>
              </a:ext>
            </a:extLst>
          </p:cNvPr>
          <p:cNvSpPr/>
          <p:nvPr/>
        </p:nvSpPr>
        <p:spPr>
          <a:xfrm>
            <a:off x="1359750" y="764387"/>
            <a:ext cx="9934111" cy="5794471"/>
          </a:xfrm>
          <a:prstGeom prst="rect">
            <a:avLst/>
          </a:prstGeom>
          <a:effectLst>
            <a:outerShdw blurRad="50800" dist="38100" dir="18900000" algn="bl" rotWithShape="0">
              <a:prstClr val="black">
                <a:alpha val="40000"/>
              </a:prstClr>
            </a:outerShdw>
          </a:effectLst>
        </p:spPr>
        <p:txBody>
          <a:bodyPr wrap="square">
            <a:spAutoFit/>
          </a:bodyPr>
          <a:lstStyle/>
          <a:p>
            <a:pPr algn="ctr">
              <a:lnSpc>
                <a:spcPct val="107000"/>
              </a:lnSpc>
              <a:spcAft>
                <a:spcPts val="800"/>
              </a:spcAft>
            </a:pPr>
            <a:r>
              <a:rPr lang="fr-FR" sz="4400" b="1" cap="all" dirty="0">
                <a:effectLst/>
                <a:latin typeface="Calibri" panose="020F0502020204030204" pitchFamily="34" charset="0"/>
                <a:ea typeface="Calibri" panose="020F0502020204030204" pitchFamily="34" charset="0"/>
                <a:cs typeface="Times New Roman" panose="02020603050405020304" pitchFamily="18" charset="0"/>
              </a:rPr>
              <a:t>La propriété intellectuelle dans l’économie digitale </a:t>
            </a:r>
          </a:p>
          <a:p>
            <a:pPr algn="ctr">
              <a:lnSpc>
                <a:spcPct val="107000"/>
              </a:lnSpc>
              <a:spcAft>
                <a:spcPts val="800"/>
              </a:spcAft>
            </a:pPr>
            <a:endParaRPr lang="fr-FR" sz="4400" b="1" cap="all"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4400" b="1" cap="all" dirty="0">
                <a:latin typeface="Calibri" panose="020F0502020204030204" pitchFamily="34" charset="0"/>
                <a:ea typeface="Calibri" panose="020F0502020204030204" pitchFamily="34" charset="0"/>
                <a:cs typeface="Times New Roman" panose="02020603050405020304" pitchFamily="18" charset="0"/>
              </a:rPr>
              <a:t>S</a:t>
            </a:r>
            <a:r>
              <a:rPr lang="fr-FR" sz="4400" b="1" cap="all" dirty="0">
                <a:effectLst/>
                <a:latin typeface="Calibri" panose="020F0502020204030204" pitchFamily="34" charset="0"/>
                <a:ea typeface="Calibri" panose="020F0502020204030204" pitchFamily="34" charset="0"/>
                <a:cs typeface="Times New Roman" panose="02020603050405020304" pitchFamily="18" charset="0"/>
              </a:rPr>
              <a:t>ituation comparée Europe-Chine dans la perspective d’un accord d’investissement</a:t>
            </a:r>
          </a:p>
          <a:p>
            <a:pPr algn="ctr">
              <a:lnSpc>
                <a:spcPct val="107000"/>
              </a:lnSpc>
              <a:spcAft>
                <a:spcPts val="800"/>
              </a:spcAft>
            </a:pPr>
            <a:endParaRPr lang="fr-FR" sz="4400" b="1" cap="all"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cap="all" dirty="0">
                <a:effectLst/>
                <a:latin typeface="Calibri" panose="020F0502020204030204" pitchFamily="34" charset="0"/>
                <a:ea typeface="Calibri" panose="020F0502020204030204" pitchFamily="34" charset="0"/>
                <a:cs typeface="Times New Roman" panose="02020603050405020304" pitchFamily="18" charset="0"/>
              </a:rPr>
              <a:t>Les rencontres de l’AFCDE                                                                                                     Vendredi 25 septembre maison du barreau </a:t>
            </a:r>
            <a:endParaRPr lang="fr-FR" sz="1400" cap="al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9567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2CCCC34-F4D2-48E0-A7E8-EEECE0239BA7}"/>
              </a:ext>
            </a:extLst>
          </p:cNvPr>
          <p:cNvSpPr>
            <a:spLocks noGrp="1"/>
          </p:cNvSpPr>
          <p:nvPr>
            <p:ph type="sldNum" sz="quarter" idx="12"/>
          </p:nvPr>
        </p:nvSpPr>
        <p:spPr/>
        <p:txBody>
          <a:bodyPr/>
          <a:lstStyle/>
          <a:p>
            <a:fld id="{F36C87F6-986D-49E6-AF40-1B3A1EE8064D}" type="slidenum">
              <a:rPr lang="fr-FR" smtClean="0">
                <a:solidFill>
                  <a:srgbClr val="545454"/>
                </a:solidFill>
              </a:rPr>
              <a:pPr/>
              <a:t>10</a:t>
            </a:fld>
            <a:endParaRPr lang="fr-FR">
              <a:solidFill>
                <a:srgbClr val="545454"/>
              </a:solidFill>
            </a:endParaRPr>
          </a:p>
        </p:txBody>
      </p:sp>
      <p:pic>
        <p:nvPicPr>
          <p:cNvPr id="3" name="Image 2">
            <a:extLst>
              <a:ext uri="{FF2B5EF4-FFF2-40B4-BE49-F238E27FC236}">
                <a16:creationId xmlns:a16="http://schemas.microsoft.com/office/drawing/2014/main" id="{73F52639-51F7-4660-B661-011B7FC2EE07}"/>
              </a:ext>
            </a:extLst>
          </p:cNvPr>
          <p:cNvPicPr>
            <a:picLocks noChangeAspect="1"/>
          </p:cNvPicPr>
          <p:nvPr/>
        </p:nvPicPr>
        <p:blipFill>
          <a:blip r:embed="rId2"/>
          <a:stretch>
            <a:fillRect/>
          </a:stretch>
        </p:blipFill>
        <p:spPr>
          <a:xfrm>
            <a:off x="7334250" y="0"/>
            <a:ext cx="4705350" cy="6417815"/>
          </a:xfrm>
          <a:prstGeom prst="rect">
            <a:avLst/>
          </a:prstGeom>
        </p:spPr>
      </p:pic>
      <p:sp>
        <p:nvSpPr>
          <p:cNvPr id="5" name="Rectangle 4">
            <a:extLst>
              <a:ext uri="{FF2B5EF4-FFF2-40B4-BE49-F238E27FC236}">
                <a16:creationId xmlns:a16="http://schemas.microsoft.com/office/drawing/2014/main" id="{919EB544-D12F-4552-B5F0-740406982226}"/>
              </a:ext>
            </a:extLst>
          </p:cNvPr>
          <p:cNvSpPr/>
          <p:nvPr/>
        </p:nvSpPr>
        <p:spPr>
          <a:xfrm>
            <a:off x="466725" y="5274805"/>
            <a:ext cx="6096000" cy="523220"/>
          </a:xfrm>
          <a:prstGeom prst="rect">
            <a:avLst/>
          </a:prstGeom>
        </p:spPr>
        <p:txBody>
          <a:bodyPr>
            <a:spAutoFit/>
          </a:bodyPr>
          <a:lstStyle/>
          <a:p>
            <a:r>
              <a:rPr lang="en-US" dirty="0"/>
              <a:t>Innovation Arms Race, July 16, 2018, The center for advancing innovation, </a:t>
            </a:r>
          </a:p>
          <a:p>
            <a:r>
              <a:rPr lang="en-US" dirty="0"/>
              <a:t>Report By: Rosemarie Truman, Founder and CEO; </a:t>
            </a:r>
            <a:endParaRPr lang="fr-FR" dirty="0"/>
          </a:p>
        </p:txBody>
      </p:sp>
      <p:pic>
        <p:nvPicPr>
          <p:cNvPr id="6" name="Image 5">
            <a:extLst>
              <a:ext uri="{FF2B5EF4-FFF2-40B4-BE49-F238E27FC236}">
                <a16:creationId xmlns:a16="http://schemas.microsoft.com/office/drawing/2014/main" id="{83279AA9-38A3-4B78-A84D-9C055DC011BB}"/>
              </a:ext>
            </a:extLst>
          </p:cNvPr>
          <p:cNvPicPr>
            <a:picLocks noChangeAspect="1"/>
          </p:cNvPicPr>
          <p:nvPr/>
        </p:nvPicPr>
        <p:blipFill>
          <a:blip r:embed="rId3"/>
          <a:stretch>
            <a:fillRect/>
          </a:stretch>
        </p:blipFill>
        <p:spPr>
          <a:xfrm>
            <a:off x="234034" y="1424240"/>
            <a:ext cx="6561382" cy="3362030"/>
          </a:xfrm>
          <a:prstGeom prst="rect">
            <a:avLst/>
          </a:prstGeom>
        </p:spPr>
      </p:pic>
      <p:sp>
        <p:nvSpPr>
          <p:cNvPr id="7" name="ZoneTexte 6">
            <a:extLst>
              <a:ext uri="{FF2B5EF4-FFF2-40B4-BE49-F238E27FC236}">
                <a16:creationId xmlns:a16="http://schemas.microsoft.com/office/drawing/2014/main" id="{ED44D30C-4110-4F19-B325-E3CA0B59C55A}"/>
              </a:ext>
            </a:extLst>
          </p:cNvPr>
          <p:cNvSpPr txBox="1"/>
          <p:nvPr/>
        </p:nvSpPr>
        <p:spPr>
          <a:xfrm>
            <a:off x="7553325" y="6417815"/>
            <a:ext cx="3848100" cy="313932"/>
          </a:xfrm>
          <a:prstGeom prst="rect">
            <a:avLst/>
          </a:prstGeom>
          <a:noFill/>
        </p:spPr>
        <p:txBody>
          <a:bodyPr wrap="square" rtlCol="0">
            <a:spAutoFit/>
          </a:bodyPr>
          <a:lstStyle/>
          <a:p>
            <a:pPr>
              <a:lnSpc>
                <a:spcPct val="90000"/>
              </a:lnSpc>
            </a:pPr>
            <a:r>
              <a:rPr lang="fr-FR" sz="1600" dirty="0"/>
              <a:t>WIPO </a:t>
            </a:r>
            <a:r>
              <a:rPr lang="fr-FR" sz="1600" dirty="0" err="1"/>
              <a:t>indicators</a:t>
            </a:r>
            <a:r>
              <a:rPr lang="fr-FR" sz="1600" dirty="0"/>
              <a:t> 2019</a:t>
            </a:r>
          </a:p>
        </p:txBody>
      </p:sp>
      <p:sp>
        <p:nvSpPr>
          <p:cNvPr id="12" name="ZoneTexte 11">
            <a:extLst>
              <a:ext uri="{FF2B5EF4-FFF2-40B4-BE49-F238E27FC236}">
                <a16:creationId xmlns:a16="http://schemas.microsoft.com/office/drawing/2014/main" id="{007AB807-8AA6-4932-933D-322055A66CDF}"/>
              </a:ext>
            </a:extLst>
          </p:cNvPr>
          <p:cNvSpPr txBox="1"/>
          <p:nvPr/>
        </p:nvSpPr>
        <p:spPr>
          <a:xfrm>
            <a:off x="152400" y="178575"/>
            <a:ext cx="6724650" cy="757130"/>
          </a:xfrm>
          <a:prstGeom prst="rect">
            <a:avLst/>
          </a:prstGeom>
          <a:noFill/>
        </p:spPr>
        <p:txBody>
          <a:bodyPr wrap="square" rtlCol="0">
            <a:spAutoFit/>
          </a:bodyPr>
          <a:lstStyle/>
          <a:p>
            <a:pPr>
              <a:lnSpc>
                <a:spcPct val="90000"/>
              </a:lnSpc>
            </a:pPr>
            <a:r>
              <a:rPr lang="fr-FR" sz="2400" b="1" dirty="0"/>
              <a:t>La Chine devient le 1</a:t>
            </a:r>
            <a:r>
              <a:rPr lang="fr-FR" sz="2400" b="1" baseline="30000" dirty="0"/>
              <a:t>er</a:t>
            </a:r>
            <a:r>
              <a:rPr lang="fr-FR" sz="2400" b="1" dirty="0"/>
              <a:t> intervenant mondial sur le « marché » des brevets</a:t>
            </a:r>
            <a:endParaRPr lang="fr-FR" sz="2400" dirty="0"/>
          </a:p>
        </p:txBody>
      </p:sp>
    </p:spTree>
    <p:extLst>
      <p:ext uri="{BB962C8B-B14F-4D97-AF65-F5344CB8AC3E}">
        <p14:creationId xmlns:p14="http://schemas.microsoft.com/office/powerpoint/2010/main" val="199463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F9BF25E-0759-4C29-9B36-3B1765DB442B}"/>
              </a:ext>
            </a:extLst>
          </p:cNvPr>
          <p:cNvSpPr txBox="1"/>
          <p:nvPr/>
        </p:nvSpPr>
        <p:spPr>
          <a:xfrm>
            <a:off x="2041866" y="1982450"/>
            <a:ext cx="8700116" cy="1446550"/>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T/>
          </a:sp3d>
        </p:spPr>
        <p:txBody>
          <a:bodyPr wrap="square" rtlCol="0">
            <a:spAutoFit/>
          </a:bodyPr>
          <a:lstStyle/>
          <a:p>
            <a:pPr algn="ctr"/>
            <a:r>
              <a:rPr lang="fr-FR" sz="4400" b="1" dirty="0"/>
              <a:t>Economie numérique, PI et accord d’investissement </a:t>
            </a:r>
          </a:p>
        </p:txBody>
      </p:sp>
    </p:spTree>
    <p:extLst>
      <p:ext uri="{BB962C8B-B14F-4D97-AF65-F5344CB8AC3E}">
        <p14:creationId xmlns:p14="http://schemas.microsoft.com/office/powerpoint/2010/main" val="1421253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7018041-9FAD-47CC-A283-7C6DA6708FE3}"/>
              </a:ext>
            </a:extLst>
          </p:cNvPr>
          <p:cNvSpPr txBox="1"/>
          <p:nvPr/>
        </p:nvSpPr>
        <p:spPr>
          <a:xfrm>
            <a:off x="878889" y="711694"/>
            <a:ext cx="2840855" cy="1477328"/>
          </a:xfrm>
          <a:prstGeom prst="rect">
            <a:avLst/>
          </a:prstGeom>
          <a:noFill/>
          <a:ln w="38100">
            <a:solidFill>
              <a:schemeClr val="tx1"/>
            </a:solidFill>
          </a:ln>
        </p:spPr>
        <p:txBody>
          <a:bodyPr wrap="square" rtlCol="0">
            <a:spAutoFit/>
          </a:bodyPr>
          <a:lstStyle/>
          <a:p>
            <a:pPr algn="ctr"/>
            <a:endParaRPr lang="fr-FR" dirty="0"/>
          </a:p>
          <a:p>
            <a:pPr algn="ctr"/>
            <a:r>
              <a:rPr lang="fr-FR" dirty="0"/>
              <a:t>BIG DATA</a:t>
            </a:r>
          </a:p>
          <a:p>
            <a:endParaRPr lang="fr-FR" dirty="0"/>
          </a:p>
          <a:p>
            <a:endParaRPr lang="fr-FR" dirty="0"/>
          </a:p>
          <a:p>
            <a:endParaRPr lang="fr-FR" dirty="0"/>
          </a:p>
        </p:txBody>
      </p:sp>
      <p:sp>
        <p:nvSpPr>
          <p:cNvPr id="4" name="ZoneTexte 3">
            <a:extLst>
              <a:ext uri="{FF2B5EF4-FFF2-40B4-BE49-F238E27FC236}">
                <a16:creationId xmlns:a16="http://schemas.microsoft.com/office/drawing/2014/main" id="{93F14738-5F3D-458E-9866-0231552C770F}"/>
              </a:ext>
            </a:extLst>
          </p:cNvPr>
          <p:cNvSpPr txBox="1"/>
          <p:nvPr/>
        </p:nvSpPr>
        <p:spPr>
          <a:xfrm>
            <a:off x="7298923" y="711694"/>
            <a:ext cx="2840855" cy="1477328"/>
          </a:xfrm>
          <a:prstGeom prst="rect">
            <a:avLst/>
          </a:prstGeom>
          <a:noFill/>
          <a:ln w="38100">
            <a:solidFill>
              <a:schemeClr val="tx1"/>
            </a:solidFill>
          </a:ln>
        </p:spPr>
        <p:txBody>
          <a:bodyPr wrap="square" rtlCol="0">
            <a:spAutoFit/>
          </a:bodyPr>
          <a:lstStyle/>
          <a:p>
            <a:pPr algn="ctr"/>
            <a:endParaRPr lang="fr-FR" dirty="0"/>
          </a:p>
          <a:p>
            <a:pPr algn="ctr"/>
            <a:r>
              <a:rPr lang="fr-FR" dirty="0"/>
              <a:t>SOFTWARE</a:t>
            </a:r>
          </a:p>
          <a:p>
            <a:endParaRPr lang="fr-FR" dirty="0"/>
          </a:p>
          <a:p>
            <a:endParaRPr lang="fr-FR" dirty="0"/>
          </a:p>
          <a:p>
            <a:endParaRPr lang="fr-FR" dirty="0"/>
          </a:p>
        </p:txBody>
      </p:sp>
      <p:sp>
        <p:nvSpPr>
          <p:cNvPr id="5" name="ZoneTexte 4">
            <a:extLst>
              <a:ext uri="{FF2B5EF4-FFF2-40B4-BE49-F238E27FC236}">
                <a16:creationId xmlns:a16="http://schemas.microsoft.com/office/drawing/2014/main" id="{29BC77E7-E68B-4C36-89D1-92647AF2618C}"/>
              </a:ext>
            </a:extLst>
          </p:cNvPr>
          <p:cNvSpPr txBox="1"/>
          <p:nvPr/>
        </p:nvSpPr>
        <p:spPr>
          <a:xfrm>
            <a:off x="3953520" y="1928590"/>
            <a:ext cx="2840855" cy="923330"/>
          </a:xfrm>
          <a:prstGeom prst="rect">
            <a:avLst/>
          </a:prstGeom>
          <a:noFill/>
          <a:ln w="28575">
            <a:solidFill>
              <a:schemeClr val="tx1"/>
            </a:solidFill>
          </a:ln>
        </p:spPr>
        <p:txBody>
          <a:bodyPr wrap="square" rtlCol="0">
            <a:spAutoFit/>
          </a:bodyPr>
          <a:lstStyle/>
          <a:p>
            <a:pPr algn="ctr"/>
            <a:endParaRPr lang="fr-FR" dirty="0"/>
          </a:p>
          <a:p>
            <a:pPr algn="ctr"/>
            <a:r>
              <a:rPr lang="fr-FR" dirty="0"/>
              <a:t>AI</a:t>
            </a:r>
          </a:p>
          <a:p>
            <a:endParaRPr lang="fr-FR" dirty="0"/>
          </a:p>
        </p:txBody>
      </p:sp>
      <p:sp>
        <p:nvSpPr>
          <p:cNvPr id="7" name="ZoneTexte 6">
            <a:extLst>
              <a:ext uri="{FF2B5EF4-FFF2-40B4-BE49-F238E27FC236}">
                <a16:creationId xmlns:a16="http://schemas.microsoft.com/office/drawing/2014/main" id="{A394A9BB-63DA-4A0C-989B-EEDC2D504D19}"/>
              </a:ext>
            </a:extLst>
          </p:cNvPr>
          <p:cNvSpPr txBox="1"/>
          <p:nvPr/>
        </p:nvSpPr>
        <p:spPr>
          <a:xfrm>
            <a:off x="3953521" y="461985"/>
            <a:ext cx="2840855" cy="1200329"/>
          </a:xfrm>
          <a:prstGeom prst="rect">
            <a:avLst/>
          </a:prstGeom>
          <a:noFill/>
          <a:ln>
            <a:solidFill>
              <a:schemeClr val="tx1"/>
            </a:solidFill>
          </a:ln>
        </p:spPr>
        <p:txBody>
          <a:bodyPr wrap="square" rtlCol="0">
            <a:spAutoFit/>
          </a:bodyPr>
          <a:lstStyle/>
          <a:p>
            <a:pPr algn="ctr"/>
            <a:endParaRPr lang="fr-FR" dirty="0"/>
          </a:p>
          <a:p>
            <a:pPr algn="ctr"/>
            <a:r>
              <a:rPr lang="fr-FR" dirty="0"/>
              <a:t>Infrastructures, </a:t>
            </a:r>
            <a:r>
              <a:rPr lang="fr-FR" dirty="0" err="1"/>
              <a:t>devices</a:t>
            </a:r>
            <a:endParaRPr lang="fr-FR" dirty="0"/>
          </a:p>
          <a:p>
            <a:pPr algn="ctr"/>
            <a:r>
              <a:rPr lang="fr-FR" dirty="0"/>
              <a:t>(phone, web, 5G, Cloud</a:t>
            </a:r>
          </a:p>
          <a:p>
            <a:endParaRPr lang="fr-FR" dirty="0"/>
          </a:p>
        </p:txBody>
      </p:sp>
      <p:sp>
        <p:nvSpPr>
          <p:cNvPr id="8" name="ZoneTexte 7">
            <a:extLst>
              <a:ext uri="{FF2B5EF4-FFF2-40B4-BE49-F238E27FC236}">
                <a16:creationId xmlns:a16="http://schemas.microsoft.com/office/drawing/2014/main" id="{10EAC57F-F772-478D-8A56-051DE4D429EF}"/>
              </a:ext>
            </a:extLst>
          </p:cNvPr>
          <p:cNvSpPr txBox="1"/>
          <p:nvPr/>
        </p:nvSpPr>
        <p:spPr>
          <a:xfrm>
            <a:off x="504550" y="4240938"/>
            <a:ext cx="2840855" cy="923330"/>
          </a:xfrm>
          <a:prstGeom prst="rect">
            <a:avLst/>
          </a:prstGeom>
          <a:noFill/>
          <a:ln>
            <a:solidFill>
              <a:schemeClr val="tx1"/>
            </a:solidFill>
          </a:ln>
        </p:spPr>
        <p:txBody>
          <a:bodyPr wrap="square" rtlCol="0">
            <a:spAutoFit/>
          </a:bodyPr>
          <a:lstStyle/>
          <a:p>
            <a:pPr algn="ctr"/>
            <a:endParaRPr lang="fr-FR" dirty="0"/>
          </a:p>
          <a:p>
            <a:pPr algn="ctr"/>
            <a:r>
              <a:rPr lang="fr-FR" dirty="0"/>
              <a:t>Applications </a:t>
            </a:r>
          </a:p>
          <a:p>
            <a:endParaRPr lang="fr-FR" dirty="0"/>
          </a:p>
        </p:txBody>
      </p:sp>
      <p:sp>
        <p:nvSpPr>
          <p:cNvPr id="9" name="ZoneTexte 8">
            <a:extLst>
              <a:ext uri="{FF2B5EF4-FFF2-40B4-BE49-F238E27FC236}">
                <a16:creationId xmlns:a16="http://schemas.microsoft.com/office/drawing/2014/main" id="{E17DFF94-CD2D-44D2-87AD-C1AF8B1076EB}"/>
              </a:ext>
            </a:extLst>
          </p:cNvPr>
          <p:cNvSpPr txBox="1"/>
          <p:nvPr/>
        </p:nvSpPr>
        <p:spPr>
          <a:xfrm>
            <a:off x="6405237" y="4715394"/>
            <a:ext cx="2840855" cy="1200329"/>
          </a:xfrm>
          <a:prstGeom prst="rect">
            <a:avLst/>
          </a:prstGeom>
          <a:noFill/>
          <a:ln>
            <a:solidFill>
              <a:schemeClr val="tx1"/>
            </a:solidFill>
          </a:ln>
        </p:spPr>
        <p:txBody>
          <a:bodyPr wrap="square" rtlCol="0">
            <a:spAutoFit/>
          </a:bodyPr>
          <a:lstStyle/>
          <a:p>
            <a:pPr algn="ctr"/>
            <a:endParaRPr lang="fr-FR" dirty="0"/>
          </a:p>
          <a:p>
            <a:pPr algn="ctr"/>
            <a:r>
              <a:rPr lang="fr-FR" dirty="0" err="1"/>
              <a:t>Industry</a:t>
            </a:r>
            <a:r>
              <a:rPr lang="fr-FR" dirty="0"/>
              <a:t> 4,0</a:t>
            </a:r>
          </a:p>
          <a:p>
            <a:pPr algn="ctr"/>
            <a:r>
              <a:rPr lang="fr-FR" dirty="0"/>
              <a:t>Fintech </a:t>
            </a:r>
          </a:p>
          <a:p>
            <a:pPr algn="ctr"/>
            <a:endParaRPr lang="fr-FR" dirty="0"/>
          </a:p>
        </p:txBody>
      </p:sp>
      <p:sp>
        <p:nvSpPr>
          <p:cNvPr id="10" name="ZoneTexte 9">
            <a:extLst>
              <a:ext uri="{FF2B5EF4-FFF2-40B4-BE49-F238E27FC236}">
                <a16:creationId xmlns:a16="http://schemas.microsoft.com/office/drawing/2014/main" id="{29D0C319-A54F-43EE-81AD-EA81444DFF57}"/>
              </a:ext>
            </a:extLst>
          </p:cNvPr>
          <p:cNvSpPr txBox="1"/>
          <p:nvPr/>
        </p:nvSpPr>
        <p:spPr>
          <a:xfrm>
            <a:off x="3345405" y="5315559"/>
            <a:ext cx="2840855" cy="1200329"/>
          </a:xfrm>
          <a:prstGeom prst="rect">
            <a:avLst/>
          </a:prstGeom>
          <a:noFill/>
          <a:ln>
            <a:solidFill>
              <a:schemeClr val="tx1"/>
            </a:solidFill>
          </a:ln>
        </p:spPr>
        <p:txBody>
          <a:bodyPr wrap="square" rtlCol="0">
            <a:spAutoFit/>
          </a:bodyPr>
          <a:lstStyle/>
          <a:p>
            <a:pPr algn="ctr"/>
            <a:endParaRPr lang="fr-FR" dirty="0"/>
          </a:p>
          <a:p>
            <a:pPr algn="ctr"/>
            <a:r>
              <a:rPr lang="fr-FR" dirty="0"/>
              <a:t>Robots, </a:t>
            </a:r>
            <a:r>
              <a:rPr lang="fr-FR" dirty="0" err="1"/>
              <a:t>autonomous</a:t>
            </a:r>
            <a:r>
              <a:rPr lang="fr-FR" dirty="0"/>
              <a:t> </a:t>
            </a:r>
            <a:r>
              <a:rPr lang="fr-FR" dirty="0" err="1"/>
              <a:t>vehicles</a:t>
            </a:r>
            <a:endParaRPr lang="fr-FR" dirty="0"/>
          </a:p>
          <a:p>
            <a:endParaRPr lang="fr-FR" dirty="0"/>
          </a:p>
        </p:txBody>
      </p:sp>
      <p:sp>
        <p:nvSpPr>
          <p:cNvPr id="11" name="ZoneTexte 10">
            <a:extLst>
              <a:ext uri="{FF2B5EF4-FFF2-40B4-BE49-F238E27FC236}">
                <a16:creationId xmlns:a16="http://schemas.microsoft.com/office/drawing/2014/main" id="{9BD148C9-7BFD-4468-99D7-93496BD69A3F}"/>
              </a:ext>
            </a:extLst>
          </p:cNvPr>
          <p:cNvSpPr txBox="1"/>
          <p:nvPr/>
        </p:nvSpPr>
        <p:spPr>
          <a:xfrm>
            <a:off x="4583835" y="3437408"/>
            <a:ext cx="1512165" cy="923330"/>
          </a:xfrm>
          <a:prstGeom prst="rect">
            <a:avLst/>
          </a:prstGeom>
          <a:noFill/>
          <a:ln>
            <a:solidFill>
              <a:schemeClr val="tx1"/>
            </a:solidFill>
          </a:ln>
        </p:spPr>
        <p:txBody>
          <a:bodyPr wrap="square" rtlCol="0">
            <a:spAutoFit/>
          </a:bodyPr>
          <a:lstStyle/>
          <a:p>
            <a:pPr algn="ctr"/>
            <a:endParaRPr lang="fr-FR" dirty="0"/>
          </a:p>
          <a:p>
            <a:pPr algn="ctr"/>
            <a:r>
              <a:rPr lang="fr-FR" dirty="0"/>
              <a:t>IoT</a:t>
            </a:r>
          </a:p>
          <a:p>
            <a:endParaRPr lang="fr-FR" dirty="0"/>
          </a:p>
        </p:txBody>
      </p:sp>
      <p:sp>
        <p:nvSpPr>
          <p:cNvPr id="12" name="ZoneTexte 11">
            <a:extLst>
              <a:ext uri="{FF2B5EF4-FFF2-40B4-BE49-F238E27FC236}">
                <a16:creationId xmlns:a16="http://schemas.microsoft.com/office/drawing/2014/main" id="{ED2B0C75-D3C8-4EFF-9EFE-8FF4919D0F8E}"/>
              </a:ext>
            </a:extLst>
          </p:cNvPr>
          <p:cNvSpPr txBox="1"/>
          <p:nvPr/>
        </p:nvSpPr>
        <p:spPr>
          <a:xfrm>
            <a:off x="9484304" y="4992393"/>
            <a:ext cx="1959014" cy="923330"/>
          </a:xfrm>
          <a:prstGeom prst="rect">
            <a:avLst/>
          </a:prstGeom>
          <a:noFill/>
          <a:ln>
            <a:solidFill>
              <a:schemeClr val="tx1"/>
            </a:solidFill>
          </a:ln>
        </p:spPr>
        <p:txBody>
          <a:bodyPr wrap="square" rtlCol="0">
            <a:spAutoFit/>
          </a:bodyPr>
          <a:lstStyle/>
          <a:p>
            <a:pPr algn="ctr"/>
            <a:endParaRPr lang="fr-FR" dirty="0"/>
          </a:p>
          <a:p>
            <a:pPr algn="ctr"/>
            <a:r>
              <a:rPr lang="fr-FR" dirty="0"/>
              <a:t>Virtual </a:t>
            </a:r>
            <a:r>
              <a:rPr lang="fr-FR" dirty="0" err="1"/>
              <a:t>currency</a:t>
            </a:r>
            <a:r>
              <a:rPr lang="fr-FR" dirty="0"/>
              <a:t> </a:t>
            </a:r>
          </a:p>
          <a:p>
            <a:endParaRPr lang="fr-FR" dirty="0"/>
          </a:p>
        </p:txBody>
      </p:sp>
      <p:sp>
        <p:nvSpPr>
          <p:cNvPr id="13" name="ZoneTexte 12">
            <a:extLst>
              <a:ext uri="{FF2B5EF4-FFF2-40B4-BE49-F238E27FC236}">
                <a16:creationId xmlns:a16="http://schemas.microsoft.com/office/drawing/2014/main" id="{31979D56-C93A-43F6-A80D-FE79DB6FEB13}"/>
              </a:ext>
            </a:extLst>
          </p:cNvPr>
          <p:cNvSpPr txBox="1"/>
          <p:nvPr/>
        </p:nvSpPr>
        <p:spPr>
          <a:xfrm>
            <a:off x="10639885" y="1932614"/>
            <a:ext cx="1318335" cy="2585323"/>
          </a:xfrm>
          <a:prstGeom prst="rect">
            <a:avLst/>
          </a:prstGeom>
          <a:noFill/>
          <a:ln w="28575">
            <a:solidFill>
              <a:schemeClr val="tx1"/>
            </a:solidFill>
          </a:ln>
        </p:spPr>
        <p:txBody>
          <a:bodyPr wrap="square" rtlCol="0">
            <a:spAutoFit/>
          </a:bodyPr>
          <a:lstStyle/>
          <a:p>
            <a:pPr algn="ctr"/>
            <a:endParaRPr lang="fr-FR" dirty="0"/>
          </a:p>
          <a:p>
            <a:pPr algn="ctr"/>
            <a:endParaRPr lang="fr-FR" dirty="0"/>
          </a:p>
          <a:p>
            <a:pPr algn="ctr"/>
            <a:endParaRPr lang="fr-FR" dirty="0"/>
          </a:p>
          <a:p>
            <a:pPr algn="ctr"/>
            <a:r>
              <a:rPr lang="fr-FR" dirty="0"/>
              <a:t>Blockchain</a:t>
            </a:r>
          </a:p>
          <a:p>
            <a:pPr algn="ctr"/>
            <a:r>
              <a:rPr lang="fr-FR" dirty="0"/>
              <a:t>RFID</a:t>
            </a:r>
          </a:p>
          <a:p>
            <a:endParaRPr lang="fr-FR" dirty="0"/>
          </a:p>
          <a:p>
            <a:endParaRPr lang="fr-FR" dirty="0"/>
          </a:p>
          <a:p>
            <a:endParaRPr lang="fr-FR" dirty="0"/>
          </a:p>
          <a:p>
            <a:endParaRPr lang="fr-FR" dirty="0"/>
          </a:p>
        </p:txBody>
      </p:sp>
      <p:sp>
        <p:nvSpPr>
          <p:cNvPr id="3" name="ZoneTexte 2">
            <a:extLst>
              <a:ext uri="{FF2B5EF4-FFF2-40B4-BE49-F238E27FC236}">
                <a16:creationId xmlns:a16="http://schemas.microsoft.com/office/drawing/2014/main" id="{9B1E9A01-29D0-4B85-8208-B37491FE5168}"/>
              </a:ext>
            </a:extLst>
          </p:cNvPr>
          <p:cNvSpPr txBox="1"/>
          <p:nvPr/>
        </p:nvSpPr>
        <p:spPr>
          <a:xfrm>
            <a:off x="318781" y="2617365"/>
            <a:ext cx="2457975" cy="707886"/>
          </a:xfrm>
          <a:prstGeom prst="rect">
            <a:avLst/>
          </a:prstGeom>
          <a:noFill/>
        </p:spPr>
        <p:txBody>
          <a:bodyPr wrap="square" rtlCol="0">
            <a:spAutoFit/>
          </a:bodyPr>
          <a:lstStyle/>
          <a:p>
            <a:r>
              <a:rPr lang="fr-FR" sz="2000" b="1" dirty="0"/>
              <a:t>Les composantes de l’économie digitale </a:t>
            </a:r>
          </a:p>
        </p:txBody>
      </p:sp>
    </p:spTree>
    <p:extLst>
      <p:ext uri="{BB962C8B-B14F-4D97-AF65-F5344CB8AC3E}">
        <p14:creationId xmlns:p14="http://schemas.microsoft.com/office/powerpoint/2010/main" val="3730546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DD81B4-A64D-4653-8E94-0788261C2465}"/>
              </a:ext>
            </a:extLst>
          </p:cNvPr>
          <p:cNvSpPr/>
          <p:nvPr/>
        </p:nvSpPr>
        <p:spPr>
          <a:xfrm>
            <a:off x="388109" y="211749"/>
            <a:ext cx="11289437" cy="3046988"/>
          </a:xfrm>
          <a:prstGeom prst="rect">
            <a:avLst/>
          </a:prstGeom>
        </p:spPr>
        <p:txBody>
          <a:bodyPr wrap="square">
            <a:spAutoFit/>
          </a:bodyPr>
          <a:lstStyle/>
          <a:p>
            <a:r>
              <a:rPr lang="fr-FR" sz="2400" b="1" dirty="0"/>
              <a:t>Préliminaire: Le système de PI en Chine s’est considérablement amélioré aux cours des dernières années et se situe désormais au meilleur niveau mondial</a:t>
            </a:r>
            <a:r>
              <a:rPr lang="fr-FR" dirty="0"/>
              <a:t>. </a:t>
            </a:r>
          </a:p>
          <a:p>
            <a:r>
              <a:rPr lang="fr-FR" dirty="0"/>
              <a:t>La Chine joue pleinement le jeu mondial et ses références sont principalement l’USPTO et l’EPO, et elle ne semble pas souhaiter prendre une position originale qui ne serait pas retenue dans les autres continents. </a:t>
            </a:r>
          </a:p>
          <a:p>
            <a:endParaRPr lang="fr-FR" dirty="0"/>
          </a:p>
          <a:p>
            <a:r>
              <a:rPr lang="fr-FR" dirty="0">
                <a:latin typeface="Calibri" panose="020F0502020204030204" pitchFamily="34" charset="0"/>
                <a:ea typeface="Calibri" panose="020F0502020204030204" pitchFamily="34" charset="0"/>
              </a:rPr>
              <a:t>En novembre, le comité central et le Conseil d’Etat ont annoncé un plan pour accélérer “le renforcement de  la protection de la propriété intellectuelle” au cours des prochaines années. </a:t>
            </a:r>
          </a:p>
          <a:p>
            <a:r>
              <a:rPr lang="fr-FR" dirty="0">
                <a:latin typeface="Calibri" panose="020F0502020204030204" pitchFamily="34" charset="0"/>
                <a:ea typeface="Calibri" panose="020F0502020204030204" pitchFamily="34" charset="0"/>
              </a:rPr>
              <a:t>L’appréciation de la situation par les Chambres de Commerce s’est d’ailleurs nettement améliorée</a:t>
            </a:r>
          </a:p>
          <a:p>
            <a:endParaRPr lang="en-US" dirty="0">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	</a:t>
            </a:r>
            <a:endParaRPr lang="fr-FR" dirty="0">
              <a:latin typeface="Calibri" panose="020F050202020403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3571226D-C23D-4918-A84A-7A7A78C28686}"/>
              </a:ext>
            </a:extLst>
          </p:cNvPr>
          <p:cNvSpPr/>
          <p:nvPr/>
        </p:nvSpPr>
        <p:spPr>
          <a:xfrm>
            <a:off x="4881926" y="5817693"/>
            <a:ext cx="2459907" cy="1015663"/>
          </a:xfrm>
          <a:prstGeom prst="rect">
            <a:avLst/>
          </a:prstGeom>
        </p:spPr>
        <p:txBody>
          <a:bodyPr wrap="square">
            <a:spAutoFit/>
          </a:bodyPr>
          <a:lstStyle/>
          <a:p>
            <a:r>
              <a:rPr lang="en-US" sz="1400" dirty="0">
                <a:latin typeface="Corbel-Bold"/>
              </a:rPr>
              <a:t>In which areas do you think your company is treated unfairly compared with local companies?</a:t>
            </a:r>
            <a:r>
              <a:rPr lang="en-US" b="1" dirty="0">
                <a:latin typeface="Corbel-Bold"/>
              </a:rPr>
              <a:t>              </a:t>
            </a:r>
            <a:endParaRPr lang="fr-FR" dirty="0"/>
          </a:p>
        </p:txBody>
      </p:sp>
      <p:pic>
        <p:nvPicPr>
          <p:cNvPr id="4" name="Image 3">
            <a:extLst>
              <a:ext uri="{FF2B5EF4-FFF2-40B4-BE49-F238E27FC236}">
                <a16:creationId xmlns:a16="http://schemas.microsoft.com/office/drawing/2014/main" id="{604DCFFA-FFE7-4788-B486-FE61ED5E4F82}"/>
              </a:ext>
            </a:extLst>
          </p:cNvPr>
          <p:cNvPicPr>
            <a:picLocks noChangeAspect="1"/>
          </p:cNvPicPr>
          <p:nvPr/>
        </p:nvPicPr>
        <p:blipFill>
          <a:blip r:embed="rId2"/>
          <a:stretch>
            <a:fillRect/>
          </a:stretch>
        </p:blipFill>
        <p:spPr>
          <a:xfrm>
            <a:off x="4881926" y="3301969"/>
            <a:ext cx="961905" cy="2352381"/>
          </a:xfrm>
          <a:prstGeom prst="rect">
            <a:avLst/>
          </a:prstGeom>
        </p:spPr>
      </p:pic>
      <p:pic>
        <p:nvPicPr>
          <p:cNvPr id="5" name="Image 4">
            <a:extLst>
              <a:ext uri="{FF2B5EF4-FFF2-40B4-BE49-F238E27FC236}">
                <a16:creationId xmlns:a16="http://schemas.microsoft.com/office/drawing/2014/main" id="{74145379-FFDD-4CBC-85E9-D106C40E764F}"/>
              </a:ext>
            </a:extLst>
          </p:cNvPr>
          <p:cNvPicPr>
            <a:picLocks noChangeAspect="1"/>
          </p:cNvPicPr>
          <p:nvPr/>
        </p:nvPicPr>
        <p:blipFill rotWithShape="1">
          <a:blip r:embed="rId3"/>
          <a:srcRect l="41199" t="5596"/>
          <a:stretch/>
        </p:blipFill>
        <p:spPr>
          <a:xfrm>
            <a:off x="421167" y="3522750"/>
            <a:ext cx="3539225" cy="476518"/>
          </a:xfrm>
          <a:prstGeom prst="rect">
            <a:avLst/>
          </a:prstGeom>
        </p:spPr>
      </p:pic>
      <p:sp>
        <p:nvSpPr>
          <p:cNvPr id="6" name="Rectangle 5">
            <a:extLst>
              <a:ext uri="{FF2B5EF4-FFF2-40B4-BE49-F238E27FC236}">
                <a16:creationId xmlns:a16="http://schemas.microsoft.com/office/drawing/2014/main" id="{16B6ADB6-2618-4454-9BF2-733EDBDFDA2A}"/>
              </a:ext>
            </a:extLst>
          </p:cNvPr>
          <p:cNvSpPr/>
          <p:nvPr/>
        </p:nvSpPr>
        <p:spPr>
          <a:xfrm>
            <a:off x="421167" y="3187983"/>
            <a:ext cx="3147657" cy="369332"/>
          </a:xfrm>
          <a:prstGeom prst="rect">
            <a:avLst/>
          </a:prstGeom>
        </p:spPr>
        <p:txBody>
          <a:bodyPr wrap="none">
            <a:spAutoFit/>
          </a:bodyPr>
          <a:lstStyle/>
          <a:p>
            <a:r>
              <a:rPr lang="en-US" dirty="0">
                <a:latin typeface="Calibri" panose="020F0502020204030204" pitchFamily="34" charset="0"/>
                <a:ea typeface="Calibri" panose="020F0502020204030204" pitchFamily="34" charset="0"/>
              </a:rPr>
              <a:t>Lack of sufficient IPR protection</a:t>
            </a:r>
            <a:endParaRPr lang="fr-FR" dirty="0"/>
          </a:p>
        </p:txBody>
      </p:sp>
      <p:sp>
        <p:nvSpPr>
          <p:cNvPr id="8" name="ZoneTexte 7">
            <a:extLst>
              <a:ext uri="{FF2B5EF4-FFF2-40B4-BE49-F238E27FC236}">
                <a16:creationId xmlns:a16="http://schemas.microsoft.com/office/drawing/2014/main" id="{85EE0216-EEBA-4308-91BA-07668EF11A3F}"/>
              </a:ext>
            </a:extLst>
          </p:cNvPr>
          <p:cNvSpPr txBox="1"/>
          <p:nvPr/>
        </p:nvSpPr>
        <p:spPr>
          <a:xfrm>
            <a:off x="388109" y="4260016"/>
            <a:ext cx="4083728" cy="646331"/>
          </a:xfrm>
          <a:prstGeom prst="rect">
            <a:avLst/>
          </a:prstGeom>
          <a:noFill/>
        </p:spPr>
        <p:txBody>
          <a:bodyPr wrap="square" rtlCol="0">
            <a:spAutoFit/>
          </a:bodyPr>
          <a:lstStyle/>
          <a:p>
            <a:r>
              <a:rPr lang="fr-FR" dirty="0"/>
              <a:t>In the last five </a:t>
            </a:r>
            <a:r>
              <a:rPr lang="fr-FR" dirty="0" err="1"/>
              <a:t>years</a:t>
            </a:r>
            <a:r>
              <a:rPr lang="fr-FR" dirty="0"/>
              <a:t> </a:t>
            </a:r>
            <a:r>
              <a:rPr lang="fr-FR" dirty="0" err="1"/>
              <a:t>China’s</a:t>
            </a:r>
            <a:r>
              <a:rPr lang="fr-FR" dirty="0"/>
              <a:t> </a:t>
            </a:r>
            <a:r>
              <a:rPr lang="fr-FR" dirty="0" err="1"/>
              <a:t>enforcement</a:t>
            </a:r>
            <a:r>
              <a:rPr lang="fr-FR" dirty="0"/>
              <a:t> of IPR has</a:t>
            </a:r>
          </a:p>
        </p:txBody>
      </p:sp>
      <p:pic>
        <p:nvPicPr>
          <p:cNvPr id="9" name="Image 8">
            <a:extLst>
              <a:ext uri="{FF2B5EF4-FFF2-40B4-BE49-F238E27FC236}">
                <a16:creationId xmlns:a16="http://schemas.microsoft.com/office/drawing/2014/main" id="{3C6B72AE-7930-405C-9E77-5781F02EBCE3}"/>
              </a:ext>
            </a:extLst>
          </p:cNvPr>
          <p:cNvPicPr>
            <a:picLocks noChangeAspect="1"/>
          </p:cNvPicPr>
          <p:nvPr/>
        </p:nvPicPr>
        <p:blipFill>
          <a:blip r:embed="rId4"/>
          <a:stretch>
            <a:fillRect/>
          </a:stretch>
        </p:blipFill>
        <p:spPr>
          <a:xfrm>
            <a:off x="1613516" y="4701969"/>
            <a:ext cx="2780952" cy="1904762"/>
          </a:xfrm>
          <a:prstGeom prst="rect">
            <a:avLst/>
          </a:prstGeom>
        </p:spPr>
      </p:pic>
      <p:pic>
        <p:nvPicPr>
          <p:cNvPr id="10" name="Image 9">
            <a:extLst>
              <a:ext uri="{FF2B5EF4-FFF2-40B4-BE49-F238E27FC236}">
                <a16:creationId xmlns:a16="http://schemas.microsoft.com/office/drawing/2014/main" id="{3B0E3966-AC1F-4584-B74D-F12CFDEAD06D}"/>
              </a:ext>
            </a:extLst>
          </p:cNvPr>
          <p:cNvPicPr>
            <a:picLocks noChangeAspect="1"/>
          </p:cNvPicPr>
          <p:nvPr/>
        </p:nvPicPr>
        <p:blipFill>
          <a:blip r:embed="rId5"/>
          <a:stretch>
            <a:fillRect/>
          </a:stretch>
        </p:blipFill>
        <p:spPr>
          <a:xfrm>
            <a:off x="8263367" y="2762816"/>
            <a:ext cx="3516036" cy="3953438"/>
          </a:xfrm>
          <a:prstGeom prst="rect">
            <a:avLst/>
          </a:prstGeom>
        </p:spPr>
      </p:pic>
      <p:sp>
        <p:nvSpPr>
          <p:cNvPr id="11" name="ZoneTexte 10">
            <a:extLst>
              <a:ext uri="{FF2B5EF4-FFF2-40B4-BE49-F238E27FC236}">
                <a16:creationId xmlns:a16="http://schemas.microsoft.com/office/drawing/2014/main" id="{1CE4ADA3-EEE5-4730-BA1D-BB924190C5A2}"/>
              </a:ext>
            </a:extLst>
          </p:cNvPr>
          <p:cNvSpPr txBox="1"/>
          <p:nvPr/>
        </p:nvSpPr>
        <p:spPr>
          <a:xfrm>
            <a:off x="388109" y="5078027"/>
            <a:ext cx="952419" cy="1015663"/>
          </a:xfrm>
          <a:prstGeom prst="rect">
            <a:avLst/>
          </a:prstGeom>
          <a:noFill/>
        </p:spPr>
        <p:txBody>
          <a:bodyPr wrap="square" rtlCol="0">
            <a:spAutoFit/>
          </a:bodyPr>
          <a:lstStyle/>
          <a:p>
            <a:r>
              <a:rPr lang="fr-FR" sz="1200" dirty="0" err="1"/>
              <a:t>AmCham</a:t>
            </a:r>
            <a:r>
              <a:rPr lang="fr-FR" sz="1200" dirty="0"/>
              <a:t> China Business confidence </a:t>
            </a:r>
            <a:r>
              <a:rPr lang="fr-FR" sz="1200" dirty="0" err="1"/>
              <a:t>survey</a:t>
            </a:r>
            <a:r>
              <a:rPr lang="fr-FR" sz="1200" dirty="0"/>
              <a:t> 2020</a:t>
            </a:r>
          </a:p>
        </p:txBody>
      </p:sp>
      <p:sp>
        <p:nvSpPr>
          <p:cNvPr id="12" name="ZoneTexte 11">
            <a:extLst>
              <a:ext uri="{FF2B5EF4-FFF2-40B4-BE49-F238E27FC236}">
                <a16:creationId xmlns:a16="http://schemas.microsoft.com/office/drawing/2014/main" id="{0B8D7931-FCEA-4A07-B434-4A8CDA6DC431}"/>
              </a:ext>
            </a:extLst>
          </p:cNvPr>
          <p:cNvSpPr txBox="1"/>
          <p:nvPr/>
        </p:nvSpPr>
        <p:spPr>
          <a:xfrm>
            <a:off x="7092229" y="4212527"/>
            <a:ext cx="952419" cy="1200329"/>
          </a:xfrm>
          <a:prstGeom prst="rect">
            <a:avLst/>
          </a:prstGeom>
          <a:noFill/>
        </p:spPr>
        <p:txBody>
          <a:bodyPr wrap="square" rtlCol="0">
            <a:spAutoFit/>
          </a:bodyPr>
          <a:lstStyle/>
          <a:p>
            <a:r>
              <a:rPr lang="fr-FR" sz="1200" dirty="0" err="1"/>
              <a:t>European</a:t>
            </a:r>
            <a:r>
              <a:rPr lang="fr-FR" sz="1200" dirty="0"/>
              <a:t> </a:t>
            </a:r>
            <a:r>
              <a:rPr lang="fr-FR" sz="1200" dirty="0" err="1"/>
              <a:t>Chamber</a:t>
            </a:r>
            <a:r>
              <a:rPr lang="fr-FR" sz="1200" dirty="0"/>
              <a:t> in China Business confidence </a:t>
            </a:r>
            <a:r>
              <a:rPr lang="fr-FR" sz="1200" dirty="0" err="1"/>
              <a:t>survey</a:t>
            </a:r>
            <a:r>
              <a:rPr lang="fr-FR" sz="1200" dirty="0"/>
              <a:t> 2020</a:t>
            </a:r>
          </a:p>
        </p:txBody>
      </p:sp>
    </p:spTree>
    <p:extLst>
      <p:ext uri="{BB962C8B-B14F-4D97-AF65-F5344CB8AC3E}">
        <p14:creationId xmlns:p14="http://schemas.microsoft.com/office/powerpoint/2010/main" val="1024813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3FD667-A575-4E43-96ED-69920E5FA401}"/>
              </a:ext>
            </a:extLst>
          </p:cNvPr>
          <p:cNvSpPr/>
          <p:nvPr/>
        </p:nvSpPr>
        <p:spPr>
          <a:xfrm>
            <a:off x="258430" y="128374"/>
            <a:ext cx="11043822" cy="6202852"/>
          </a:xfrm>
          <a:prstGeom prst="rect">
            <a:avLst/>
          </a:prstGeom>
        </p:spPr>
        <p:txBody>
          <a:bodyPr wrap="square">
            <a:spAutoFit/>
          </a:bodyPr>
          <a:lstStyle/>
          <a:p>
            <a:pPr algn="ctr">
              <a:lnSpc>
                <a:spcPct val="107000"/>
              </a:lnSpc>
              <a:spcAft>
                <a:spcPts val="800"/>
              </a:spcAft>
            </a:pPr>
            <a:r>
              <a:rPr lang="fr-FR" sz="3200" b="1" dirty="0">
                <a:latin typeface="Calibri" panose="020F0502020204030204" pitchFamily="34" charset="0"/>
                <a:ea typeface="Calibri" panose="020F0502020204030204" pitchFamily="34" charset="0"/>
                <a:cs typeface="Times New Roman" panose="02020603050405020304" pitchFamily="18" charset="0"/>
              </a:rPr>
              <a:t>Le système « traditionnel » de la PI n’est pas adapté à l’économie numérique selon l’UE</a:t>
            </a:r>
          </a:p>
          <a:p>
            <a:pPr>
              <a:lnSpc>
                <a:spcPct val="107000"/>
              </a:lnSpc>
              <a:spcAft>
                <a:spcPts val="800"/>
              </a:spcAft>
            </a:pPr>
            <a:endParaRPr lang="fr-FR" dirty="0">
              <a:latin typeface="Calibri" panose="020F0502020204030204" pitchFamily="34" charset="0"/>
              <a:ea typeface="Calibri" panose="020F0502020204030204" pitchFamily="34" charset="0"/>
              <a:cs typeface="Times New Roman" panose="02020603050405020304" pitchFamily="18" charset="0"/>
            </a:endParaRPr>
          </a:p>
          <a:p>
            <a:endParaRPr lang="fr-FR" b="1" dirty="0"/>
          </a:p>
          <a:p>
            <a:r>
              <a:rPr lang="fr-FR" sz="2000" b="1" dirty="0"/>
              <a:t>Rapport de la CE sur la concurrence dans le monde digital</a:t>
            </a:r>
          </a:p>
          <a:p>
            <a:r>
              <a:rPr lang="fr-FR" sz="2000" b="1" dirty="0">
                <a:highlight>
                  <a:srgbClr val="FFFF00"/>
                </a:highlight>
              </a:rPr>
              <a:t>L'innovation dans les industries numériques est très différente de l'innovation dans les autres secteurs</a:t>
            </a:r>
            <a:r>
              <a:rPr lang="fr-FR" sz="2000" dirty="0">
                <a:highlight>
                  <a:srgbClr val="FFFF00"/>
                </a:highlight>
              </a:rPr>
              <a:t>: </a:t>
            </a:r>
          </a:p>
          <a:p>
            <a:r>
              <a:rPr lang="fr-FR" sz="2000" dirty="0"/>
              <a:t>- Tout d'abord, elle est moins « simple »: une nouvelle plate-forme est un mélange de nouvelles fonctionnalités, de nouveaux processus et de nouvelles technologies disposés de manière unique et innovante pour mettre en œuvre une idée. </a:t>
            </a:r>
          </a:p>
          <a:p>
            <a:r>
              <a:rPr lang="fr-FR" sz="2000" dirty="0"/>
              <a:t>- Deuxièmement, l’innovation n'est jamais finie: les produits sont en constante évolution, constamment retravaillés.</a:t>
            </a:r>
          </a:p>
          <a:p>
            <a:r>
              <a:rPr lang="fr-FR" sz="2000" dirty="0"/>
              <a:t>- Troisièmement, l’innovation est moins structurée: souvent, ses caractéristiques on sont développées en même temps que sa mise en œuvre et ses essais.</a:t>
            </a:r>
          </a:p>
          <a:p>
            <a:r>
              <a:rPr lang="fr-FR" sz="2000" dirty="0"/>
              <a:t>- Quatrièmement, ce domaine accorde moins d'importance à la protection formelle de la propriété intellectuelle, comme les brevets ou les droits d'auteur. Les avantages de l'innovation sont le plus souvent obtenus en étant «le premier sur le marché» avec un service ou un produit et la capacité à développer une base d'utilisateurs.</a:t>
            </a:r>
          </a:p>
          <a:p>
            <a:r>
              <a:rPr lang="fr-FR" sz="2000" dirty="0"/>
              <a:t>- Cinq: l’économie numérique est par essence mondiale alors que la PI est d’application territoriale</a:t>
            </a:r>
            <a:r>
              <a:rPr lang="fr-FR" dirty="0"/>
              <a:t>.</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191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325728-4695-4BAC-877D-0508B0DD2A8F}"/>
              </a:ext>
            </a:extLst>
          </p:cNvPr>
          <p:cNvSpPr/>
          <p:nvPr/>
        </p:nvSpPr>
        <p:spPr>
          <a:xfrm>
            <a:off x="261836" y="1342372"/>
            <a:ext cx="11826699" cy="5355312"/>
          </a:xfrm>
          <a:prstGeom prst="rect">
            <a:avLst/>
          </a:prstGeom>
        </p:spPr>
        <p:txBody>
          <a:bodyPr wrap="square">
            <a:spAutoFit/>
          </a:bodyPr>
          <a:lstStyle/>
          <a:p>
            <a:pPr>
              <a:spcAft>
                <a:spcPts val="0"/>
              </a:spcAft>
            </a:pPr>
            <a:r>
              <a:rPr lang="fr-FR" b="1" dirty="0">
                <a:solidFill>
                  <a:srgbClr val="333333"/>
                </a:solidFill>
                <a:latin typeface="Georgia" panose="02040502050405020303" pitchFamily="18" charset="0"/>
                <a:ea typeface="Calibri" panose="020F0502020204030204" pitchFamily="34" charset="0"/>
                <a:cs typeface="Times New Roman" panose="02020603050405020304" pitchFamily="18" charset="0"/>
              </a:rPr>
              <a:t>Plusieurs textes concernant l’emploi et la sécurité de l’économie digitale ont été adoptés au cours des dernières années: </a:t>
            </a:r>
            <a:r>
              <a:rPr lang="en-US" dirty="0">
                <a:solidFill>
                  <a:srgbClr val="333333"/>
                </a:solidFill>
                <a:latin typeface="Georgia" panose="02040502050405020303" pitchFamily="18" charset="0"/>
                <a:ea typeface="Calibri" panose="020F0502020204030204" pitchFamily="34" charset="0"/>
                <a:cs typeface="Times New Roman" panose="02020603050405020304" pitchFamily="18" charset="0"/>
              </a:rPr>
              <a:t>Cybersecurity Law of the People’s Republic of China </a:t>
            </a:r>
            <a:r>
              <a:rPr lang="en-US" dirty="0" err="1">
                <a:solidFill>
                  <a:srgbClr val="333333"/>
                </a:solidFill>
                <a:latin typeface="Georgia" panose="02040502050405020303" pitchFamily="18" charset="0"/>
                <a:ea typeface="Calibri" panose="020F0502020204030204" pitchFamily="34" charset="0"/>
                <a:cs typeface="Times New Roman" panose="02020603050405020304" pitchFamily="18" charset="0"/>
              </a:rPr>
              <a:t>en</a:t>
            </a:r>
            <a:r>
              <a:rPr lang="en-US" dirty="0">
                <a:solidFill>
                  <a:srgbClr val="333333"/>
                </a:solidFill>
                <a:latin typeface="Georgia" panose="02040502050405020303" pitchFamily="18" charset="0"/>
                <a:ea typeface="Calibri" panose="020F0502020204030204" pitchFamily="34" charset="0"/>
                <a:cs typeface="Times New Roman" panose="02020603050405020304" pitchFamily="18" charset="0"/>
              </a:rPr>
              <a:t> 2017, Electronic Commerce Law of the People's Republic of China, 2018-2019; </a:t>
            </a:r>
            <a:r>
              <a:rPr lang="fr-FR" dirty="0">
                <a:solidFill>
                  <a:srgbClr val="333333"/>
                </a:solidFill>
                <a:latin typeface="Georgia" panose="02040502050405020303" pitchFamily="18" charset="0"/>
                <a:ea typeface="Calibri" panose="020F0502020204030204" pitchFamily="34" charset="0"/>
                <a:cs typeface="Times New Roman" panose="02020603050405020304" pitchFamily="18" charset="0"/>
              </a:rPr>
              <a:t>Guide de procès de la Cour populaire supérieure de Beijing sur les affaires impliquant la propriété intellectuelle d’Internet…</a:t>
            </a:r>
          </a:p>
          <a:p>
            <a:pPr>
              <a:spcAft>
                <a:spcPts val="0"/>
              </a:spcAft>
            </a:pPr>
            <a:endParaRPr lang="fr-FR" b="1" dirty="0">
              <a:solidFill>
                <a:srgbClr val="333333"/>
              </a:solidFill>
              <a:latin typeface="Georgia" panose="02040502050405020303" pitchFamily="18" charset="0"/>
              <a:ea typeface="Calibri" panose="020F0502020204030204" pitchFamily="34" charset="0"/>
              <a:cs typeface="Times New Roman" panose="02020603050405020304" pitchFamily="18" charset="0"/>
            </a:endParaRPr>
          </a:p>
          <a:p>
            <a:pPr>
              <a:spcAft>
                <a:spcPts val="0"/>
              </a:spcAft>
            </a:pPr>
            <a:r>
              <a:rPr lang="fr-FR" b="1" dirty="0">
                <a:solidFill>
                  <a:srgbClr val="333333"/>
                </a:solidFill>
                <a:latin typeface="Georgia" panose="02040502050405020303" pitchFamily="18" charset="0"/>
                <a:ea typeface="Calibri" panose="020F0502020204030204" pitchFamily="34" charset="0"/>
                <a:cs typeface="Times New Roman" panose="02020603050405020304" pitchFamily="18" charset="0"/>
              </a:rPr>
              <a:t>Discours au Forum mondial de l'état de droit sur Internet </a:t>
            </a:r>
            <a:r>
              <a:rPr lang="fr-FR" dirty="0">
                <a:solidFill>
                  <a:srgbClr val="333333"/>
                </a:solidFill>
                <a:latin typeface="Georgia" panose="02040502050405020303" pitchFamily="18" charset="0"/>
                <a:ea typeface="Calibri" panose="020F0502020204030204" pitchFamily="34" charset="0"/>
                <a:cs typeface="Times New Roman" panose="02020603050405020304" pitchFamily="18" charset="0"/>
              </a:rPr>
              <a:t>Yang </a:t>
            </a:r>
            <a:r>
              <a:rPr lang="fr-FR" dirty="0" err="1">
                <a:solidFill>
                  <a:srgbClr val="333333"/>
                </a:solidFill>
                <a:latin typeface="Georgia" panose="02040502050405020303" pitchFamily="18" charset="0"/>
                <a:ea typeface="Calibri" panose="020F0502020204030204" pitchFamily="34" charset="0"/>
                <a:cs typeface="Times New Roman" panose="02020603050405020304" pitchFamily="18" charset="0"/>
              </a:rPr>
              <a:t>Wanming</a:t>
            </a:r>
            <a:r>
              <a:rPr lang="fr-FR" dirty="0">
                <a:solidFill>
                  <a:srgbClr val="333333"/>
                </a:solidFill>
                <a:latin typeface="Georgia" panose="02040502050405020303" pitchFamily="18" charset="0"/>
                <a:ea typeface="Calibri" panose="020F0502020204030204" pitchFamily="34" charset="0"/>
                <a:cs typeface="Times New Roman" panose="02020603050405020304" pitchFamily="18" charset="0"/>
              </a:rPr>
              <a:t>, </a:t>
            </a:r>
            <a:r>
              <a:rPr lang="fr-FR" i="1" dirty="0">
                <a:solidFill>
                  <a:srgbClr val="333333"/>
                </a:solidFill>
                <a:latin typeface="Georgia" panose="02040502050405020303" pitchFamily="18" charset="0"/>
                <a:ea typeface="Calibri" panose="020F0502020204030204" pitchFamily="34" charset="0"/>
                <a:cs typeface="Times New Roman" panose="02020603050405020304" pitchFamily="18" charset="0"/>
              </a:rPr>
              <a:t>juge de deuxième classe de la République populaire de Chine et vice-président de la Cour populaire suprême</a:t>
            </a:r>
          </a:p>
          <a:p>
            <a:pPr>
              <a:spcAft>
                <a:spcPts val="0"/>
              </a:spcAft>
            </a:pPr>
            <a:r>
              <a:rPr lang="fr-FR" dirty="0">
                <a:solidFill>
                  <a:srgbClr val="333333"/>
                </a:solidFill>
                <a:latin typeface="Georgia" panose="02040502050405020303" pitchFamily="18" charset="0"/>
                <a:ea typeface="Calibri" panose="020F0502020204030204" pitchFamily="34" charset="0"/>
                <a:cs typeface="Times New Roman" panose="02020603050405020304" pitchFamily="18" charset="0"/>
              </a:rPr>
              <a:t>« L'économie numérique est devenue le sommet d'une nouvelle vague de concurrence industrielle mondiale. </a:t>
            </a:r>
            <a:r>
              <a:rPr lang="fr-FR" b="1" dirty="0">
                <a:solidFill>
                  <a:srgbClr val="333333"/>
                </a:solidFill>
                <a:latin typeface="Georgia" panose="02040502050405020303" pitchFamily="18" charset="0"/>
                <a:ea typeface="Calibri" panose="020F0502020204030204" pitchFamily="34" charset="0"/>
                <a:cs typeface="Times New Roman" panose="02020603050405020304" pitchFamily="18" charset="0"/>
              </a:rPr>
              <a:t>Le renforcement de la protection des droits de propriété est essentiel au développement de l'économie numérique</a:t>
            </a:r>
            <a:r>
              <a:rPr lang="fr-FR" dirty="0">
                <a:solidFill>
                  <a:srgbClr val="333333"/>
                </a:solidFill>
                <a:latin typeface="Georgia" panose="02040502050405020303" pitchFamily="18" charset="0"/>
                <a:ea typeface="Calibri" panose="020F0502020204030204" pitchFamily="34" charset="0"/>
                <a:cs typeface="Times New Roman" panose="02020603050405020304" pitchFamily="18" charset="0"/>
              </a:rPr>
              <a:t>, et la protection judiciaire en est un élément clé. </a:t>
            </a:r>
            <a:r>
              <a:rPr lang="fr-FR" b="1" dirty="0">
                <a:solidFill>
                  <a:srgbClr val="333333"/>
                </a:solidFill>
                <a:highlight>
                  <a:srgbClr val="FFFF00"/>
                </a:highlight>
                <a:latin typeface="Georgia" panose="02040502050405020303" pitchFamily="18" charset="0"/>
                <a:ea typeface="Calibri" panose="020F0502020204030204" pitchFamily="34" charset="0"/>
                <a:cs typeface="Times New Roman" panose="02020603050405020304" pitchFamily="18" charset="0"/>
              </a:rPr>
              <a:t>Nous devons participer activement à l'élaboration des règles internationales de protection de la propriété intellectuelle </a:t>
            </a:r>
            <a:r>
              <a:rPr lang="fr-FR" b="1" dirty="0">
                <a:solidFill>
                  <a:srgbClr val="333333"/>
                </a:solidFill>
                <a:latin typeface="Georgia" panose="02040502050405020303" pitchFamily="18" charset="0"/>
                <a:ea typeface="Calibri" panose="020F0502020204030204" pitchFamily="34" charset="0"/>
                <a:cs typeface="Times New Roman" panose="02020603050405020304" pitchFamily="18" charset="0"/>
              </a:rPr>
              <a:t>»</a:t>
            </a:r>
          </a:p>
          <a:p>
            <a:pPr>
              <a:spcAft>
                <a:spcPts val="0"/>
              </a:spcAft>
            </a:pPr>
            <a:endParaRPr lang="fr-FR" dirty="0">
              <a:solidFill>
                <a:srgbClr val="333333"/>
              </a:solidFill>
              <a:latin typeface="Georgia" panose="02040502050405020303" pitchFamily="18" charset="0"/>
              <a:ea typeface="Calibri" panose="020F0502020204030204" pitchFamily="34" charset="0"/>
              <a:cs typeface="Times New Roman" panose="02020603050405020304" pitchFamily="18" charset="0"/>
            </a:endParaRPr>
          </a:p>
          <a:p>
            <a:pPr>
              <a:spcAft>
                <a:spcPts val="0"/>
              </a:spcAft>
            </a:pPr>
            <a:r>
              <a:rPr lang="fr-FR" dirty="0">
                <a:solidFill>
                  <a:srgbClr val="333333"/>
                </a:solidFill>
                <a:latin typeface="Georgia" panose="02040502050405020303" pitchFamily="18" charset="0"/>
                <a:ea typeface="Calibri" panose="020F0502020204030204" pitchFamily="34" charset="0"/>
                <a:cs typeface="Times New Roman" panose="02020603050405020304" pitchFamily="18" charset="0"/>
              </a:rPr>
              <a:t>«  </a:t>
            </a:r>
            <a:r>
              <a:rPr lang="fr-FR" b="1" dirty="0">
                <a:solidFill>
                  <a:srgbClr val="333333"/>
                </a:solidFill>
                <a:latin typeface="Georgia" panose="02040502050405020303" pitchFamily="18" charset="0"/>
                <a:ea typeface="Calibri" panose="020F0502020204030204" pitchFamily="34" charset="0"/>
                <a:cs typeface="Times New Roman" panose="02020603050405020304" pitchFamily="18" charset="0"/>
              </a:rPr>
              <a:t>Les données </a:t>
            </a:r>
            <a:r>
              <a:rPr lang="fr-FR" dirty="0">
                <a:solidFill>
                  <a:srgbClr val="333333"/>
                </a:solidFill>
                <a:latin typeface="Georgia" panose="02040502050405020303" pitchFamily="18" charset="0"/>
                <a:ea typeface="Calibri" panose="020F0502020204030204" pitchFamily="34" charset="0"/>
                <a:cs typeface="Times New Roman" panose="02020603050405020304" pitchFamily="18" charset="0"/>
              </a:rPr>
              <a:t>sont le principal facteur de production de l'économie numérique. Elles sont qualifiées de «nouveau pétrole» et constituent la ressource stratégique de base du pays. </a:t>
            </a:r>
            <a:r>
              <a:rPr lang="fr-FR" b="1" dirty="0">
                <a:solidFill>
                  <a:srgbClr val="333333"/>
                </a:solidFill>
                <a:latin typeface="Georgia" panose="02040502050405020303" pitchFamily="18" charset="0"/>
                <a:ea typeface="Calibri" panose="020F0502020204030204" pitchFamily="34" charset="0"/>
                <a:cs typeface="Times New Roman" panose="02020603050405020304" pitchFamily="18" charset="0"/>
              </a:rPr>
              <a:t>À l'heure actuelle, des questions telles que la propriété des données, la sécurité des données et la protection de la vie privée deviennent de plus en plus importantes »</a:t>
            </a:r>
          </a:p>
          <a:p>
            <a:pPr>
              <a:spcAft>
                <a:spcPts val="0"/>
              </a:spcAft>
            </a:pPr>
            <a:endParaRPr lang="fr-FR" dirty="0">
              <a:latin typeface="Georgia" panose="02040502050405020303" pitchFamily="18" charset="0"/>
            </a:endParaRPr>
          </a:p>
          <a:p>
            <a:pPr>
              <a:spcAft>
                <a:spcPts val="0"/>
              </a:spcAft>
            </a:pPr>
            <a:r>
              <a:rPr lang="fr-FR" dirty="0">
                <a:latin typeface="Georgia" panose="02040502050405020303" pitchFamily="18" charset="0"/>
              </a:rPr>
              <a:t>Dans l'économie numérique, </a:t>
            </a:r>
            <a:r>
              <a:rPr lang="fr-FR" dirty="0">
                <a:highlight>
                  <a:srgbClr val="FFFF00"/>
                </a:highlight>
                <a:latin typeface="Georgia" panose="02040502050405020303" pitchFamily="18" charset="0"/>
              </a:rPr>
              <a:t>la </a:t>
            </a:r>
            <a:r>
              <a:rPr lang="fr-FR" b="1" dirty="0">
                <a:highlight>
                  <a:srgbClr val="FFFF00"/>
                </a:highlight>
                <a:latin typeface="Georgia" panose="02040502050405020303" pitchFamily="18" charset="0"/>
              </a:rPr>
              <a:t>contradiction entre la diversité croissante des besoins de protection des droits de propriété et le retard des lois et règlements est devenue de plus en plus importante </a:t>
            </a:r>
            <a:r>
              <a:rPr lang="fr-FR" dirty="0">
                <a:latin typeface="Georgia" panose="02040502050405020303" pitchFamily="18" charset="0"/>
              </a:rPr>
              <a: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4D7910E6-616A-4707-99F4-20733986A0FE}"/>
              </a:ext>
            </a:extLst>
          </p:cNvPr>
          <p:cNvSpPr txBox="1"/>
          <p:nvPr/>
        </p:nvSpPr>
        <p:spPr>
          <a:xfrm>
            <a:off x="132189" y="0"/>
            <a:ext cx="11292396" cy="1200329"/>
          </a:xfrm>
          <a:prstGeom prst="rect">
            <a:avLst/>
          </a:prstGeom>
          <a:noFill/>
        </p:spPr>
        <p:txBody>
          <a:bodyPr wrap="square" rtlCol="0">
            <a:spAutoFit/>
          </a:bodyPr>
          <a:lstStyle/>
          <a:p>
            <a:pPr algn="ctr"/>
            <a:r>
              <a:rPr lang="fr-FR" sz="3600" b="1" dirty="0"/>
              <a:t>La réflexion chinoise sur l’économie numérique rejoint cette analyse</a:t>
            </a:r>
          </a:p>
        </p:txBody>
      </p:sp>
    </p:spTree>
    <p:extLst>
      <p:ext uri="{BB962C8B-B14F-4D97-AF65-F5344CB8AC3E}">
        <p14:creationId xmlns:p14="http://schemas.microsoft.com/office/powerpoint/2010/main" val="2097430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4E9630-C75F-4D56-BAC5-25E1856FF3D3}"/>
              </a:ext>
            </a:extLst>
          </p:cNvPr>
          <p:cNvSpPr/>
          <p:nvPr/>
        </p:nvSpPr>
        <p:spPr>
          <a:xfrm>
            <a:off x="371396" y="187687"/>
            <a:ext cx="11180244" cy="6060377"/>
          </a:xfrm>
          <a:prstGeom prst="rect">
            <a:avLst/>
          </a:prstGeom>
        </p:spPr>
        <p:txBody>
          <a:bodyPr wrap="square">
            <a:spAutoFit/>
          </a:bodyPr>
          <a:lstStyle/>
          <a:p>
            <a:pPr algn="ctr">
              <a:lnSpc>
                <a:spcPct val="107000"/>
              </a:lnSpc>
              <a:spcAft>
                <a:spcPts val="800"/>
              </a:spcAft>
            </a:pPr>
            <a:r>
              <a:rPr lang="fr-FR" sz="2800" b="1" dirty="0">
                <a:latin typeface="Georgia" panose="02040502050405020303" pitchFamily="18" charset="0"/>
                <a:ea typeface="Calibri" panose="020F0502020204030204" pitchFamily="34" charset="0"/>
                <a:cs typeface="Times New Roman" panose="02020603050405020304" pitchFamily="18" charset="0"/>
              </a:rPr>
              <a:t>Les enjeux de l’accord d’investissement avec la Chine dans le domaine de la PI</a:t>
            </a:r>
          </a:p>
          <a:p>
            <a:pPr>
              <a:lnSpc>
                <a:spcPct val="107000"/>
              </a:lnSpc>
              <a:spcAft>
                <a:spcPts val="800"/>
              </a:spcAft>
            </a:pPr>
            <a:endParaRPr lang="fr-FR" b="1" dirty="0">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2000" dirty="0">
                <a:latin typeface="Georgia" panose="02040502050405020303" pitchFamily="18" charset="0"/>
                <a:ea typeface="Calibri" panose="020F0502020204030204" pitchFamily="34" charset="0"/>
                <a:cs typeface="Times New Roman" panose="02020603050405020304" pitchFamily="18" charset="0"/>
              </a:rPr>
              <a:t>Il ne s’agit pas de déceler des imperfections dans le système chinois par rapport à un système européen mais plutôt de comparer des solutions qui sont dans les deux économies encore incomplètes. </a:t>
            </a:r>
            <a:endParaRPr lang="en-US" sz="20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fr-FR" sz="20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Les principes de non-discrimination et du traitement national ainsi que celui de la Nation la plus favorisée sont les pierres angulaires du droit international des investissements et apportent donc des garanties de principe. </a:t>
            </a:r>
          </a:p>
          <a:p>
            <a:pPr>
              <a:lnSpc>
                <a:spcPct val="107000"/>
              </a:lnSpc>
              <a:spcAft>
                <a:spcPts val="800"/>
              </a:spcAft>
            </a:pPr>
            <a:endParaRPr lang="fr-FR" sz="2000" b="1"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fr-FR" sz="2000" b="1"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Les questions de l’accord Europe Chine semblent donc être principalement: </a:t>
            </a:r>
          </a:p>
          <a:p>
            <a:pPr>
              <a:lnSpc>
                <a:spcPct val="107000"/>
              </a:lnSpc>
              <a:spcAft>
                <a:spcPts val="800"/>
              </a:spcAft>
            </a:pPr>
            <a:r>
              <a:rPr lang="fr-FR" sz="20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1- Est-ce que toutes les formes de PI reconnues par une partie sont acceptées par l'autre?</a:t>
            </a:r>
          </a:p>
          <a:p>
            <a:pPr>
              <a:lnSpc>
                <a:spcPct val="107000"/>
              </a:lnSpc>
              <a:spcAft>
                <a:spcPts val="800"/>
              </a:spcAft>
            </a:pPr>
            <a:r>
              <a:rPr lang="fr-FR" sz="20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2- Sont-elles protégées dans les mêmes termes et faire l'objet d'échanges dans les deux espaces ?</a:t>
            </a:r>
          </a:p>
          <a:p>
            <a:pPr>
              <a:lnSpc>
                <a:spcPct val="107000"/>
              </a:lnSpc>
              <a:spcAft>
                <a:spcPts val="800"/>
              </a:spcAft>
            </a:pPr>
            <a:r>
              <a:rPr lang="fr-FR" sz="20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3- Peut-on imaginer que sur ces sujets, l’Europe et la Chine définissent ensemble des solutions ou les visions sont-elles trop différentes ?</a:t>
            </a:r>
            <a:endParaRPr lang="fr-FR" sz="20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001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7DE445A-3692-449C-BE88-65356791B42A}"/>
              </a:ext>
            </a:extLst>
          </p:cNvPr>
          <p:cNvSpPr/>
          <p:nvPr/>
        </p:nvSpPr>
        <p:spPr>
          <a:xfrm>
            <a:off x="1384917" y="1536174"/>
            <a:ext cx="9934111" cy="3785652"/>
          </a:xfrm>
          <a:prstGeom prst="rect">
            <a:avLst/>
          </a:prstGeom>
          <a:effectLst>
            <a:outerShdw blurRad="50800" dist="38100" dir="18900000" algn="bl" rotWithShape="0">
              <a:prstClr val="black">
                <a:alpha val="40000"/>
              </a:prstClr>
            </a:outerShdw>
          </a:effectLst>
        </p:spPr>
        <p:txBody>
          <a:bodyPr wrap="square">
            <a:spAutoFit/>
          </a:bodyPr>
          <a:lstStyle/>
          <a:p>
            <a:pPr algn="ctr"/>
            <a:r>
              <a:rPr lang="fr-FR" sz="6000" b="1" dirty="0">
                <a:solidFill>
                  <a:prstClr val="black"/>
                </a:solidFill>
                <a:latin typeface="Calibri Light" panose="020F0302020204030204"/>
                <a:ea typeface="+mj-ea"/>
                <a:cs typeface="+mj-cs"/>
              </a:rPr>
              <a:t>LE CONTEXTE </a:t>
            </a:r>
          </a:p>
          <a:p>
            <a:pPr algn="ctr"/>
            <a:endParaRPr lang="fr-FR" sz="6000" b="1" dirty="0">
              <a:solidFill>
                <a:prstClr val="black"/>
              </a:solidFill>
              <a:latin typeface="Calibri Light" panose="020F0302020204030204"/>
              <a:ea typeface="+mj-ea"/>
              <a:cs typeface="+mj-cs"/>
            </a:endParaRPr>
          </a:p>
          <a:p>
            <a:pPr algn="ctr"/>
            <a:r>
              <a:rPr lang="fr-FR" sz="6000" b="1" dirty="0">
                <a:solidFill>
                  <a:prstClr val="black"/>
                </a:solidFill>
                <a:latin typeface="Calibri Light" panose="020F0302020204030204"/>
                <a:ea typeface="+mj-ea"/>
                <a:cs typeface="+mj-cs"/>
              </a:rPr>
              <a:t>LES IDE EN EUROPE ET EN CHINE</a:t>
            </a:r>
          </a:p>
        </p:txBody>
      </p:sp>
    </p:spTree>
    <p:extLst>
      <p:ext uri="{BB962C8B-B14F-4D97-AF65-F5344CB8AC3E}">
        <p14:creationId xmlns:p14="http://schemas.microsoft.com/office/powerpoint/2010/main" val="56987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07205154-B1E1-4F0B-B166-01D0466FFDEC}"/>
              </a:ext>
            </a:extLst>
          </p:cNvPr>
          <p:cNvPicPr>
            <a:picLocks noChangeAspect="1"/>
          </p:cNvPicPr>
          <p:nvPr/>
        </p:nvPicPr>
        <p:blipFill>
          <a:blip r:embed="rId2"/>
          <a:stretch>
            <a:fillRect/>
          </a:stretch>
        </p:blipFill>
        <p:spPr>
          <a:xfrm>
            <a:off x="5933250" y="2724727"/>
            <a:ext cx="5663693" cy="2133125"/>
          </a:xfrm>
          <a:prstGeom prst="rect">
            <a:avLst/>
          </a:prstGeom>
        </p:spPr>
      </p:pic>
      <p:pic>
        <p:nvPicPr>
          <p:cNvPr id="6" name="Image 5">
            <a:extLst>
              <a:ext uri="{FF2B5EF4-FFF2-40B4-BE49-F238E27FC236}">
                <a16:creationId xmlns:a16="http://schemas.microsoft.com/office/drawing/2014/main" id="{EE767F17-A0CB-40AD-B904-97C9F86BC86C}"/>
              </a:ext>
            </a:extLst>
          </p:cNvPr>
          <p:cNvPicPr>
            <a:picLocks noChangeAspect="1"/>
          </p:cNvPicPr>
          <p:nvPr/>
        </p:nvPicPr>
        <p:blipFill>
          <a:blip r:embed="rId3"/>
          <a:stretch>
            <a:fillRect/>
          </a:stretch>
        </p:blipFill>
        <p:spPr>
          <a:xfrm>
            <a:off x="291705" y="91391"/>
            <a:ext cx="5752571" cy="5626000"/>
          </a:xfrm>
          <a:prstGeom prst="rect">
            <a:avLst/>
          </a:prstGeom>
        </p:spPr>
      </p:pic>
      <p:pic>
        <p:nvPicPr>
          <p:cNvPr id="8" name="Image 7">
            <a:extLst>
              <a:ext uri="{FF2B5EF4-FFF2-40B4-BE49-F238E27FC236}">
                <a16:creationId xmlns:a16="http://schemas.microsoft.com/office/drawing/2014/main" id="{41E4B803-F840-4784-AF24-D551E2E869B7}"/>
              </a:ext>
            </a:extLst>
          </p:cNvPr>
          <p:cNvPicPr>
            <a:picLocks noChangeAspect="1"/>
          </p:cNvPicPr>
          <p:nvPr/>
        </p:nvPicPr>
        <p:blipFill>
          <a:blip r:embed="rId4"/>
          <a:stretch>
            <a:fillRect/>
          </a:stretch>
        </p:blipFill>
        <p:spPr>
          <a:xfrm>
            <a:off x="6147725" y="2116426"/>
            <a:ext cx="2857500" cy="371475"/>
          </a:xfrm>
          <a:prstGeom prst="rect">
            <a:avLst/>
          </a:prstGeom>
        </p:spPr>
      </p:pic>
      <p:sp>
        <p:nvSpPr>
          <p:cNvPr id="10" name="ZoneTexte 9">
            <a:extLst>
              <a:ext uri="{FF2B5EF4-FFF2-40B4-BE49-F238E27FC236}">
                <a16:creationId xmlns:a16="http://schemas.microsoft.com/office/drawing/2014/main" id="{8145F9EB-9CD4-4B6A-BD20-AB62752C38D5}"/>
              </a:ext>
            </a:extLst>
          </p:cNvPr>
          <p:cNvSpPr txBox="1"/>
          <p:nvPr/>
        </p:nvSpPr>
        <p:spPr>
          <a:xfrm>
            <a:off x="1403757" y="5012283"/>
            <a:ext cx="4434981" cy="1754326"/>
          </a:xfrm>
          <a:prstGeom prst="rect">
            <a:avLst/>
          </a:prstGeom>
          <a:noFill/>
        </p:spPr>
        <p:txBody>
          <a:bodyPr wrap="square">
            <a:spAutoFit/>
          </a:bodyPr>
          <a:lstStyle/>
          <a:p>
            <a:endParaRPr lang="en-US" dirty="0"/>
          </a:p>
          <a:p>
            <a:pPr algn="l"/>
            <a:r>
              <a:rPr lang="fr-FR" sz="1800" b="0" i="0" u="none" strike="noStrike" baseline="0" dirty="0">
                <a:latin typeface="Roboto-Light"/>
              </a:rPr>
              <a:t>les investissements chinois dans l’UE 28 sont passés de 0,7 milliard d’euros en 2008 à plus de 40 milliards d’euros en 2016 pour revenir à moins de 15 milliards </a:t>
            </a:r>
            <a:r>
              <a:rPr lang="fr-FR" sz="1800" b="0" i="0" u="none" strike="noStrike" baseline="0" dirty="0" err="1">
                <a:latin typeface="Roboto-Light"/>
              </a:rPr>
              <a:t>eb</a:t>
            </a:r>
            <a:r>
              <a:rPr lang="fr-FR" sz="1800" b="0" i="0" u="none" strike="noStrike" baseline="0" dirty="0">
                <a:latin typeface="Roboto-Light"/>
              </a:rPr>
              <a:t> 2019</a:t>
            </a:r>
            <a:endParaRPr lang="fr-FR" dirty="0"/>
          </a:p>
        </p:txBody>
      </p:sp>
      <p:sp>
        <p:nvSpPr>
          <p:cNvPr id="2" name="ZoneTexte 1">
            <a:extLst>
              <a:ext uri="{FF2B5EF4-FFF2-40B4-BE49-F238E27FC236}">
                <a16:creationId xmlns:a16="http://schemas.microsoft.com/office/drawing/2014/main" id="{3E97F1C0-F929-4D9B-99BC-828B66825904}"/>
              </a:ext>
            </a:extLst>
          </p:cNvPr>
          <p:cNvSpPr txBox="1"/>
          <p:nvPr/>
        </p:nvSpPr>
        <p:spPr>
          <a:xfrm>
            <a:off x="5226341" y="369116"/>
            <a:ext cx="6610731" cy="707886"/>
          </a:xfrm>
          <a:prstGeom prst="rect">
            <a:avLst/>
          </a:prstGeom>
          <a:noFill/>
        </p:spPr>
        <p:txBody>
          <a:bodyPr wrap="square" rtlCol="0">
            <a:spAutoFit/>
          </a:bodyPr>
          <a:lstStyle/>
          <a:p>
            <a:r>
              <a:rPr lang="fr-FR" sz="2000" b="1" dirty="0"/>
              <a:t>La Chine a enclenché une stratégie mondiale; l’Europe veut être plus présente sur le marché chinois.</a:t>
            </a:r>
          </a:p>
        </p:txBody>
      </p:sp>
      <p:sp>
        <p:nvSpPr>
          <p:cNvPr id="3" name="ZoneTexte 2">
            <a:extLst>
              <a:ext uri="{FF2B5EF4-FFF2-40B4-BE49-F238E27FC236}">
                <a16:creationId xmlns:a16="http://schemas.microsoft.com/office/drawing/2014/main" id="{4BCE259C-0328-4E94-83D2-B1B56DCFE940}"/>
              </a:ext>
            </a:extLst>
          </p:cNvPr>
          <p:cNvSpPr txBox="1"/>
          <p:nvPr/>
        </p:nvSpPr>
        <p:spPr>
          <a:xfrm>
            <a:off x="6547607" y="4857852"/>
            <a:ext cx="4434981" cy="923330"/>
          </a:xfrm>
          <a:prstGeom prst="rect">
            <a:avLst/>
          </a:prstGeom>
          <a:noFill/>
        </p:spPr>
        <p:txBody>
          <a:bodyPr wrap="square">
            <a:spAutoFit/>
          </a:bodyPr>
          <a:lstStyle/>
          <a:p>
            <a:endParaRPr lang="en-US" dirty="0"/>
          </a:p>
          <a:p>
            <a:pPr algn="l"/>
            <a:r>
              <a:rPr lang="fr-FR" sz="1800" b="0" i="0" u="none" strike="noStrike" baseline="0" dirty="0">
                <a:latin typeface="Roboto-Light"/>
              </a:rPr>
              <a:t>les investissements européens en Chine se maintiennent autour de 12 Mds$</a:t>
            </a:r>
            <a:endParaRPr lang="fr-FR" dirty="0"/>
          </a:p>
        </p:txBody>
      </p:sp>
    </p:spTree>
    <p:extLst>
      <p:ext uri="{BB962C8B-B14F-4D97-AF65-F5344CB8AC3E}">
        <p14:creationId xmlns:p14="http://schemas.microsoft.com/office/powerpoint/2010/main" val="364924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AEB0B0-3D0B-4F4D-B10F-B7E948A5A506}"/>
              </a:ext>
            </a:extLst>
          </p:cNvPr>
          <p:cNvSpPr txBox="1"/>
          <p:nvPr/>
        </p:nvSpPr>
        <p:spPr>
          <a:xfrm>
            <a:off x="455103" y="469351"/>
            <a:ext cx="10576420" cy="5016758"/>
          </a:xfrm>
          <a:prstGeom prst="rect">
            <a:avLst/>
          </a:prstGeom>
          <a:noFill/>
        </p:spPr>
        <p:txBody>
          <a:bodyPr wrap="square">
            <a:spAutoFit/>
          </a:bodyPr>
          <a:lstStyle/>
          <a:p>
            <a:pPr algn="ctr"/>
            <a:r>
              <a:rPr lang="fr-FR" sz="2400" b="1" i="0" dirty="0">
                <a:solidFill>
                  <a:srgbClr val="000000"/>
                </a:solidFill>
                <a:effectLst/>
                <a:latin typeface="Arial" panose="020B0604020202020204" pitchFamily="34" charset="0"/>
              </a:rPr>
              <a:t>L’EUROPE ENCADRE DAVANTAGE LES IDE</a:t>
            </a:r>
          </a:p>
          <a:p>
            <a:pPr algn="l"/>
            <a:endParaRPr lang="fr-FR" dirty="0">
              <a:solidFill>
                <a:srgbClr val="000000"/>
              </a:solidFill>
              <a:latin typeface="Arial" panose="020B0604020202020204" pitchFamily="34" charset="0"/>
            </a:endParaRPr>
          </a:p>
          <a:p>
            <a:pPr algn="l"/>
            <a:endParaRPr lang="fr-FR" b="1" i="0" dirty="0">
              <a:solidFill>
                <a:srgbClr val="000000"/>
              </a:solidFill>
              <a:effectLst/>
              <a:latin typeface="Arial" panose="020B0604020202020204" pitchFamily="34" charset="0"/>
            </a:endParaRPr>
          </a:p>
          <a:p>
            <a:pPr algn="l"/>
            <a:r>
              <a:rPr lang="fr-FR" sz="2000" b="1" i="0" dirty="0">
                <a:solidFill>
                  <a:srgbClr val="000000"/>
                </a:solidFill>
                <a:effectLst/>
                <a:latin typeface="Arial" panose="020B0604020202020204" pitchFamily="34" charset="0"/>
              </a:rPr>
              <a:t>Le règlement de l'Union sur le filtrage des IDE </a:t>
            </a:r>
            <a:r>
              <a:rPr lang="fr-FR" sz="2000" b="0" i="0" dirty="0">
                <a:solidFill>
                  <a:srgbClr val="000000"/>
                </a:solidFill>
                <a:effectLst/>
                <a:latin typeface="Arial" panose="020B0604020202020204" pitchFamily="34" charset="0"/>
              </a:rPr>
              <a:t>a été adopté </a:t>
            </a:r>
            <a:r>
              <a:rPr lang="fr-FR" sz="2000" dirty="0">
                <a:solidFill>
                  <a:srgbClr val="000000"/>
                </a:solidFill>
                <a:latin typeface="Arial" panose="020B0604020202020204" pitchFamily="34" charset="0"/>
              </a:rPr>
              <a:t>le 19 </a:t>
            </a:r>
            <a:r>
              <a:rPr lang="fr-FR" sz="2000" b="0" i="0" dirty="0">
                <a:solidFill>
                  <a:srgbClr val="000000"/>
                </a:solidFill>
                <a:effectLst/>
                <a:latin typeface="Arial" panose="020B0604020202020204" pitchFamily="34" charset="0"/>
              </a:rPr>
              <a:t>mars 2019. L'application de ce mécanisme commencera le 11 octobre 2020.</a:t>
            </a:r>
            <a:endParaRPr lang="fr-FR" sz="2000" b="0" i="0" u="none" strike="noStrike" baseline="0" dirty="0">
              <a:latin typeface="Roboto-Light"/>
            </a:endParaRPr>
          </a:p>
          <a:p>
            <a:pPr algn="l"/>
            <a:endParaRPr lang="fr-FR" sz="2000" dirty="0">
              <a:solidFill>
                <a:srgbClr val="222222"/>
              </a:solidFill>
              <a:latin typeface="Roboto-Light"/>
            </a:endParaRPr>
          </a:p>
          <a:p>
            <a:pPr algn="l"/>
            <a:r>
              <a:rPr lang="fr-FR" sz="2000" dirty="0">
                <a:latin typeface="Roboto-Light"/>
              </a:rPr>
              <a:t>L</a:t>
            </a:r>
            <a:r>
              <a:rPr lang="fr-FR" sz="2000" b="0" i="0" u="none" strike="noStrike" baseline="0" dirty="0">
                <a:latin typeface="Roboto-Light"/>
              </a:rPr>
              <a:t>es Européens ont entrepris de se coordonner pour </a:t>
            </a:r>
            <a:r>
              <a:rPr lang="fr-FR" sz="2000" b="1" i="0" u="none" strike="noStrike" baseline="0" dirty="0">
                <a:latin typeface="Roboto-Light"/>
              </a:rPr>
              <a:t>mieux évaluer les risques </a:t>
            </a:r>
            <a:r>
              <a:rPr lang="fr-FR" sz="2000" b="0" i="0" u="none" strike="noStrike" baseline="0" dirty="0">
                <a:latin typeface="Roboto-Light"/>
              </a:rPr>
              <a:t>que présentent certains IDE dans le cadre du marché unique.</a:t>
            </a:r>
          </a:p>
          <a:p>
            <a:pPr algn="l"/>
            <a:r>
              <a:rPr lang="fr-FR" sz="2000" b="0" i="0" u="none" strike="noStrike" baseline="0" dirty="0">
                <a:solidFill>
                  <a:srgbClr val="222222"/>
                </a:solidFill>
                <a:latin typeface="Roboto-Light"/>
              </a:rPr>
              <a:t>Le risque est évalué de manière large puisqu’il concerne :</a:t>
            </a:r>
          </a:p>
          <a:p>
            <a:pPr algn="l"/>
            <a:r>
              <a:rPr lang="fr-FR" sz="2000" b="0" i="0" u="none" strike="noStrike" baseline="0" dirty="0">
                <a:solidFill>
                  <a:srgbClr val="222222"/>
                </a:solidFill>
                <a:latin typeface="Roboto-Light"/>
              </a:rPr>
              <a:t>• les infrastructures critiques </a:t>
            </a:r>
          </a:p>
          <a:p>
            <a:pPr algn="l"/>
            <a:r>
              <a:rPr lang="fr-FR" sz="2000" b="0" i="0" u="none" strike="noStrike" baseline="0" dirty="0">
                <a:solidFill>
                  <a:srgbClr val="222222"/>
                </a:solidFill>
                <a:latin typeface="Roboto-Light"/>
              </a:rPr>
              <a:t>• </a:t>
            </a:r>
            <a:r>
              <a:rPr lang="fr-FR" sz="2000" b="1" i="0" u="none" strike="noStrike" baseline="0" dirty="0">
                <a:solidFill>
                  <a:srgbClr val="222222"/>
                </a:solidFill>
                <a:latin typeface="Roboto-Light"/>
              </a:rPr>
              <a:t>les technologies critiques </a:t>
            </a:r>
            <a:r>
              <a:rPr lang="fr-FR" sz="2000" b="0" i="0" u="none" strike="noStrike" baseline="0" dirty="0">
                <a:solidFill>
                  <a:srgbClr val="222222"/>
                </a:solidFill>
                <a:latin typeface="Roboto-Light"/>
              </a:rPr>
              <a:t>(intelligence artificielle, robotique, semi-conducteurs, technologies à usage </a:t>
            </a:r>
            <a:r>
              <a:rPr lang="fr-FR" sz="2000" b="0" i="0" u="none" strike="noStrike" baseline="0" dirty="0" err="1">
                <a:solidFill>
                  <a:srgbClr val="222222"/>
                </a:solidFill>
                <a:latin typeface="Roboto-Light"/>
              </a:rPr>
              <a:t>civilo</a:t>
            </a:r>
            <a:r>
              <a:rPr lang="fr-FR" sz="2000" b="0" i="0" u="none" strike="noStrike" baseline="0" dirty="0">
                <a:solidFill>
                  <a:srgbClr val="222222"/>
                </a:solidFill>
                <a:latin typeface="Roboto-Light"/>
              </a:rPr>
              <a:t>-militaire, technologies spatiales ou nucléaires, nano et biotechnologies, technologies quantiques)</a:t>
            </a:r>
          </a:p>
          <a:p>
            <a:pPr algn="l"/>
            <a:r>
              <a:rPr lang="fr-FR" sz="2000" b="0" i="0" u="none" strike="noStrike" baseline="0" dirty="0">
                <a:solidFill>
                  <a:srgbClr val="222222"/>
                </a:solidFill>
                <a:latin typeface="Roboto-Light"/>
              </a:rPr>
              <a:t>• La sécurité d’approvisionnement en intrants essentiels ;</a:t>
            </a:r>
          </a:p>
          <a:p>
            <a:pPr algn="l"/>
            <a:r>
              <a:rPr lang="fr-FR" sz="2000" b="0" i="0" u="none" strike="noStrike" baseline="0" dirty="0">
                <a:solidFill>
                  <a:srgbClr val="222222"/>
                </a:solidFill>
                <a:latin typeface="Roboto-Light"/>
              </a:rPr>
              <a:t>• </a:t>
            </a:r>
            <a:r>
              <a:rPr lang="fr-FR" sz="2000" b="1" i="0" u="none" strike="noStrike" baseline="0" dirty="0">
                <a:solidFill>
                  <a:srgbClr val="222222"/>
                </a:solidFill>
                <a:latin typeface="Roboto-Light"/>
              </a:rPr>
              <a:t>l’accès à l’information sensible </a:t>
            </a:r>
            <a:r>
              <a:rPr lang="fr-FR" sz="2000" b="0" i="0" u="none" strike="noStrike" baseline="0" dirty="0">
                <a:solidFill>
                  <a:srgbClr val="222222"/>
                </a:solidFill>
                <a:latin typeface="Roboto-Light"/>
              </a:rPr>
              <a:t>- </a:t>
            </a:r>
            <a:r>
              <a:rPr lang="fr-FR" sz="2000" b="1" i="0" u="none" strike="noStrike" baseline="0" dirty="0">
                <a:solidFill>
                  <a:srgbClr val="222222"/>
                </a:solidFill>
                <a:latin typeface="Roboto-Light"/>
              </a:rPr>
              <a:t>y compris les données personnelles - ou son contrôle</a:t>
            </a:r>
            <a:r>
              <a:rPr lang="fr-FR" sz="2000" b="0" i="0" u="none" strike="noStrike" baseline="0" dirty="0">
                <a:solidFill>
                  <a:srgbClr val="222222"/>
                </a:solidFill>
                <a:latin typeface="Roboto-Light"/>
              </a:rPr>
              <a:t>.</a:t>
            </a:r>
            <a:endParaRPr lang="fr-FR" sz="2000" dirty="0"/>
          </a:p>
        </p:txBody>
      </p:sp>
    </p:spTree>
    <p:extLst>
      <p:ext uri="{BB962C8B-B14F-4D97-AF65-F5344CB8AC3E}">
        <p14:creationId xmlns:p14="http://schemas.microsoft.com/office/powerpoint/2010/main" val="1468756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9441780-A913-4702-B223-D4DD01A14B64}"/>
              </a:ext>
            </a:extLst>
          </p:cNvPr>
          <p:cNvSpPr txBox="1"/>
          <p:nvPr/>
        </p:nvSpPr>
        <p:spPr>
          <a:xfrm>
            <a:off x="362912" y="170051"/>
            <a:ext cx="10735811" cy="2400657"/>
          </a:xfrm>
          <a:prstGeom prst="rect">
            <a:avLst/>
          </a:prstGeom>
          <a:noFill/>
        </p:spPr>
        <p:txBody>
          <a:bodyPr wrap="square">
            <a:spAutoFit/>
          </a:bodyPr>
          <a:lstStyle/>
          <a:p>
            <a:pPr algn="l"/>
            <a:r>
              <a:rPr lang="fr-FR" sz="2400" b="1" i="0" u="none" strike="noStrike" baseline="0" dirty="0">
                <a:solidFill>
                  <a:srgbClr val="000000"/>
                </a:solidFill>
                <a:latin typeface="EUAlbertina"/>
              </a:rPr>
              <a:t>La Chine est particulièrement visée </a:t>
            </a:r>
          </a:p>
          <a:p>
            <a:pPr algn="l"/>
            <a:r>
              <a:rPr lang="fr-FR" sz="1800" b="0" i="0" u="none" strike="noStrike" baseline="0" dirty="0">
                <a:solidFill>
                  <a:srgbClr val="000000"/>
                </a:solidFill>
                <a:latin typeface="EUAlbertina"/>
              </a:rPr>
              <a:t>(</a:t>
            </a:r>
            <a:r>
              <a:rPr lang="fr-FR" dirty="0">
                <a:solidFill>
                  <a:srgbClr val="000000"/>
                </a:solidFill>
                <a:latin typeface="EUAlbertina"/>
              </a:rPr>
              <a:t>déclencheur: </a:t>
            </a:r>
            <a:r>
              <a:rPr lang="fr-FR" sz="1800" b="0" i="0" u="none" strike="noStrike" baseline="0" dirty="0">
                <a:solidFill>
                  <a:srgbClr val="000000"/>
                </a:solidFill>
                <a:latin typeface="EUAlbertina"/>
              </a:rPr>
              <a:t>affaire </a:t>
            </a:r>
            <a:r>
              <a:rPr lang="fr-FR" sz="1800" b="0" i="0" u="none" strike="noStrike" baseline="0" dirty="0" err="1">
                <a:solidFill>
                  <a:srgbClr val="000000"/>
                </a:solidFill>
                <a:latin typeface="EUAlbertina"/>
              </a:rPr>
              <a:t>Kuka</a:t>
            </a:r>
            <a:r>
              <a:rPr lang="fr-FR" sz="1800" b="0" i="0" u="none" strike="noStrike" baseline="0" dirty="0">
                <a:solidFill>
                  <a:srgbClr val="000000"/>
                </a:solidFill>
                <a:latin typeface="EUAlbertina"/>
              </a:rPr>
              <a:t> en Allemagne)</a:t>
            </a:r>
          </a:p>
          <a:p>
            <a:pPr algn="l"/>
            <a:r>
              <a:rPr lang="fr-FR" sz="1800" b="0" i="0" u="none" strike="noStrike" baseline="0" dirty="0">
                <a:solidFill>
                  <a:srgbClr val="000000"/>
                </a:solidFill>
                <a:latin typeface="EUAlbertina"/>
              </a:rPr>
              <a:t>« Pour déterminer si un </a:t>
            </a:r>
            <a:r>
              <a:rPr lang="fr-FR" sz="1800" b="1" i="0" u="none" strike="noStrike" baseline="0" dirty="0">
                <a:solidFill>
                  <a:srgbClr val="000000"/>
                </a:solidFill>
                <a:latin typeface="EUAlbertina"/>
              </a:rPr>
              <a:t>investissement direct étranger est susceptible de porter atteinte à la sécurité </a:t>
            </a:r>
            <a:r>
              <a:rPr lang="fr-FR" sz="1800" b="0" i="0" u="none" strike="noStrike" baseline="0" dirty="0">
                <a:solidFill>
                  <a:srgbClr val="000000"/>
                </a:solidFill>
                <a:latin typeface="EUAlbertina"/>
              </a:rPr>
              <a:t>ou à l'ordre public, les États membres et la Commission peuvent aussi prendre en compte, en particulier: </a:t>
            </a:r>
          </a:p>
          <a:p>
            <a:pPr marL="342900" indent="-342900" algn="l">
              <a:buAutoNum type="alphaLcParenR"/>
            </a:pPr>
            <a:r>
              <a:rPr lang="fr-FR" sz="1800" b="1" i="0" u="none" strike="noStrike" baseline="0" dirty="0">
                <a:solidFill>
                  <a:srgbClr val="000000"/>
                </a:solidFill>
                <a:latin typeface="EUAlbertina"/>
              </a:rPr>
              <a:t>le fait que l'investisseur étranger soit contrôlé directement ou indirectement par le gouvernement</a:t>
            </a:r>
            <a:r>
              <a:rPr lang="fr-FR" sz="1800" b="0" i="0" u="none" strike="noStrike" baseline="0" dirty="0">
                <a:solidFill>
                  <a:srgbClr val="000000"/>
                </a:solidFill>
                <a:latin typeface="EUAlbertina"/>
              </a:rPr>
              <a:t>, y compris des organismes publics ou les forces armées, d'un pays tiers, notamment à travers la structure de propriété ou un appui financier significatif</a:t>
            </a:r>
            <a:r>
              <a:rPr lang="fr-FR" dirty="0">
                <a:solidFill>
                  <a:srgbClr val="000000"/>
                </a:solidFill>
                <a:latin typeface="EUAlbertina"/>
              </a:rPr>
              <a:t>. </a:t>
            </a:r>
            <a:endParaRPr lang="fr-FR" sz="1800" b="0" i="0" u="none" strike="noStrike" baseline="0" dirty="0">
              <a:solidFill>
                <a:srgbClr val="000000"/>
              </a:solidFill>
              <a:latin typeface="EUAlbertina"/>
            </a:endParaRPr>
          </a:p>
          <a:p>
            <a:pPr algn="l"/>
            <a:endParaRPr lang="fr-FR" dirty="0">
              <a:solidFill>
                <a:srgbClr val="000000"/>
              </a:solidFill>
              <a:latin typeface="EUAlbertina"/>
            </a:endParaRPr>
          </a:p>
        </p:txBody>
      </p:sp>
      <p:pic>
        <p:nvPicPr>
          <p:cNvPr id="6" name="Image 5">
            <a:extLst>
              <a:ext uri="{FF2B5EF4-FFF2-40B4-BE49-F238E27FC236}">
                <a16:creationId xmlns:a16="http://schemas.microsoft.com/office/drawing/2014/main" id="{08504079-1C1C-4032-A9B9-02367E11CF6B}"/>
              </a:ext>
            </a:extLst>
          </p:cNvPr>
          <p:cNvPicPr>
            <a:picLocks noChangeAspect="1"/>
          </p:cNvPicPr>
          <p:nvPr/>
        </p:nvPicPr>
        <p:blipFill>
          <a:blip r:embed="rId2"/>
          <a:stretch>
            <a:fillRect/>
          </a:stretch>
        </p:blipFill>
        <p:spPr>
          <a:xfrm>
            <a:off x="505524" y="2374841"/>
            <a:ext cx="5590476" cy="3952381"/>
          </a:xfrm>
          <a:prstGeom prst="rect">
            <a:avLst/>
          </a:prstGeom>
        </p:spPr>
      </p:pic>
      <p:sp>
        <p:nvSpPr>
          <p:cNvPr id="7" name="ZoneTexte 6">
            <a:extLst>
              <a:ext uri="{FF2B5EF4-FFF2-40B4-BE49-F238E27FC236}">
                <a16:creationId xmlns:a16="http://schemas.microsoft.com/office/drawing/2014/main" id="{21663D00-B2AE-45C3-94CC-F1E12CAEA419}"/>
              </a:ext>
            </a:extLst>
          </p:cNvPr>
          <p:cNvSpPr txBox="1"/>
          <p:nvPr/>
        </p:nvSpPr>
        <p:spPr>
          <a:xfrm>
            <a:off x="5990875" y="2517465"/>
            <a:ext cx="6094602" cy="3600986"/>
          </a:xfrm>
          <a:prstGeom prst="rect">
            <a:avLst/>
          </a:prstGeom>
          <a:noFill/>
        </p:spPr>
        <p:txBody>
          <a:bodyPr wrap="square">
            <a:spAutoFit/>
          </a:bodyPr>
          <a:lstStyle/>
          <a:p>
            <a:r>
              <a:rPr lang="fr-FR" sz="2800" b="1" i="0" dirty="0">
                <a:solidFill>
                  <a:srgbClr val="383F4E"/>
                </a:solidFill>
                <a:effectLst/>
                <a:latin typeface="The Antiqua B"/>
              </a:rPr>
              <a:t>Mais la réunion UE Chine (</a:t>
            </a:r>
            <a:r>
              <a:rPr lang="fr-FR" sz="2800" b="1" i="0" dirty="0" err="1">
                <a:solidFill>
                  <a:srgbClr val="383F4E"/>
                </a:solidFill>
                <a:effectLst/>
                <a:latin typeface="The Antiqua B"/>
              </a:rPr>
              <a:t>visio</a:t>
            </a:r>
            <a:r>
              <a:rPr lang="fr-FR" sz="2800" b="1" i="0" dirty="0">
                <a:solidFill>
                  <a:srgbClr val="383F4E"/>
                </a:solidFill>
                <a:effectLst/>
                <a:latin typeface="The Antiqua B"/>
              </a:rPr>
              <a:t>) du 14/09 parait accélérer le processus qui avait débuté en 2013…</a:t>
            </a:r>
          </a:p>
          <a:p>
            <a:endParaRPr lang="fr-FR" dirty="0">
              <a:solidFill>
                <a:srgbClr val="383F4E"/>
              </a:solidFill>
              <a:latin typeface="The Antiqua B"/>
            </a:endParaRPr>
          </a:p>
          <a:p>
            <a:r>
              <a:rPr lang="fr-FR" b="0" i="0" dirty="0">
                <a:solidFill>
                  <a:srgbClr val="383F4E"/>
                </a:solidFill>
                <a:effectLst/>
                <a:latin typeface="The Antiqua B"/>
              </a:rPr>
              <a:t>L’accord sur les investissements doit permettre, d’après les Européens, de voir leurs entreprises traitées de la même manière en Chine que les entreprises chinoises sont traitées dans l’Union. </a:t>
            </a:r>
            <a:r>
              <a:rPr lang="fr-FR" b="1" i="0" dirty="0">
                <a:solidFill>
                  <a:srgbClr val="383F4E"/>
                </a:solidFill>
                <a:effectLst/>
                <a:latin typeface="The Antiqua B"/>
              </a:rPr>
              <a:t>Les 27 exigent un meilleur respect de la propriété intellectuelle, la fin des transferts de technologie imposés aux firmes étrangères en Chine et des subventions excessives aux entreprises publiques chinoises</a:t>
            </a:r>
            <a:endParaRPr lang="fr-FR" b="1" dirty="0"/>
          </a:p>
        </p:txBody>
      </p:sp>
    </p:spTree>
    <p:extLst>
      <p:ext uri="{BB962C8B-B14F-4D97-AF65-F5344CB8AC3E}">
        <p14:creationId xmlns:p14="http://schemas.microsoft.com/office/powerpoint/2010/main" val="3787844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FE7D0CC-8212-4EA4-9733-F8AAFCDD0958}"/>
              </a:ext>
            </a:extLst>
          </p:cNvPr>
          <p:cNvSpPr txBox="1"/>
          <p:nvPr/>
        </p:nvSpPr>
        <p:spPr>
          <a:xfrm>
            <a:off x="681604" y="414741"/>
            <a:ext cx="11373376" cy="5786199"/>
          </a:xfrm>
          <a:prstGeom prst="rect">
            <a:avLst/>
          </a:prstGeom>
          <a:noFill/>
        </p:spPr>
        <p:txBody>
          <a:bodyPr wrap="square">
            <a:spAutoFit/>
          </a:bodyPr>
          <a:lstStyle/>
          <a:p>
            <a:pPr algn="ctr"/>
            <a:r>
              <a:rPr lang="en-US" sz="3200" b="1" i="0" dirty="0">
                <a:solidFill>
                  <a:srgbClr val="4A4A4A"/>
                </a:solidFill>
                <a:effectLst/>
                <a:latin typeface="Unna"/>
              </a:rPr>
              <a:t>LA CHINE REFORME AUSSI SA REGLEMENTATION SUR LES IDE</a:t>
            </a:r>
          </a:p>
          <a:p>
            <a:endParaRPr lang="en-US" dirty="0">
              <a:solidFill>
                <a:srgbClr val="4A4A4A"/>
              </a:solidFill>
              <a:latin typeface="Unna"/>
            </a:endParaRPr>
          </a:p>
          <a:p>
            <a:r>
              <a:rPr lang="fr-FR" sz="2000" b="0" i="0" dirty="0">
                <a:solidFill>
                  <a:srgbClr val="4A4A4A"/>
                </a:solidFill>
                <a:effectLst/>
                <a:latin typeface="Unna"/>
              </a:rPr>
              <a:t>Le 15 mars 2019, </a:t>
            </a:r>
            <a:r>
              <a:rPr lang="fr-FR" sz="2000" b="1" i="0" dirty="0">
                <a:solidFill>
                  <a:srgbClr val="4A4A4A"/>
                </a:solidFill>
                <a:effectLst/>
                <a:latin typeface="Unna"/>
              </a:rPr>
              <a:t>l'Assemblée populaire nationale de Chine a adopté la nouvelle loi sur l'investissement étranger </a:t>
            </a:r>
            <a:r>
              <a:rPr lang="fr-FR" sz="2000" b="0" i="0" dirty="0">
                <a:solidFill>
                  <a:srgbClr val="4A4A4A"/>
                </a:solidFill>
                <a:effectLst/>
                <a:latin typeface="Unna"/>
              </a:rPr>
              <a:t>qui  entrera en vigueur le 1er janvier 2020.</a:t>
            </a:r>
          </a:p>
          <a:p>
            <a:endParaRPr lang="fr-FR" sz="2000" b="0" i="0" dirty="0">
              <a:solidFill>
                <a:srgbClr val="4A4A4A"/>
              </a:solidFill>
              <a:effectLst/>
              <a:latin typeface="Unna"/>
            </a:endParaRPr>
          </a:p>
          <a:p>
            <a:r>
              <a:rPr lang="fr-FR" sz="2000" b="1" i="0" dirty="0">
                <a:solidFill>
                  <a:srgbClr val="4A4A4A"/>
                </a:solidFill>
                <a:effectLst/>
                <a:latin typeface="Unna"/>
              </a:rPr>
              <a:t>Le traitement national </a:t>
            </a:r>
            <a:r>
              <a:rPr lang="fr-FR" sz="2000" b="0" i="0" dirty="0">
                <a:solidFill>
                  <a:srgbClr val="4A4A4A"/>
                </a:solidFill>
                <a:effectLst/>
                <a:latin typeface="Unna"/>
              </a:rPr>
              <a:t>est l’un des éléments clés de la loi. Il annonce placer les investisseurs étrangers sur un pied d'égalité avec les investisseurs nationaux sur le marché chinois et leur offre une protection égale. Par exemple, la loi prévoit expressément que les procédures de passation des </a:t>
            </a:r>
            <a:r>
              <a:rPr lang="fr-FR" sz="2000" b="1" i="0" dirty="0">
                <a:solidFill>
                  <a:srgbClr val="4A4A4A"/>
                </a:solidFill>
                <a:effectLst/>
                <a:latin typeface="Unna"/>
              </a:rPr>
              <a:t>marchés publics</a:t>
            </a:r>
            <a:r>
              <a:rPr lang="fr-FR" sz="2000" b="0" i="0" dirty="0">
                <a:solidFill>
                  <a:srgbClr val="4A4A4A"/>
                </a:solidFill>
                <a:effectLst/>
                <a:latin typeface="Unna"/>
              </a:rPr>
              <a:t> permettront aux entreprises à participation étrangère de participer sur un pied d'égalité avec les entreprises nationales. Les entreprises à capitaux étrangers peuvent également </a:t>
            </a:r>
            <a:r>
              <a:rPr lang="fr-FR" sz="2000" b="1" i="0" dirty="0">
                <a:solidFill>
                  <a:srgbClr val="4A4A4A"/>
                </a:solidFill>
                <a:effectLst/>
                <a:latin typeface="Unna"/>
              </a:rPr>
              <a:t>bénéficier de politiques qui soutiennent </a:t>
            </a:r>
            <a:r>
              <a:rPr lang="fr-FR" sz="2000" b="0" i="0" dirty="0">
                <a:solidFill>
                  <a:srgbClr val="4A4A4A"/>
                </a:solidFill>
                <a:effectLst/>
                <a:latin typeface="Unna"/>
              </a:rPr>
              <a:t>et encouragent l'activité des entreprises nationales. </a:t>
            </a:r>
          </a:p>
          <a:p>
            <a:endParaRPr lang="fr-FR" sz="2000" dirty="0">
              <a:solidFill>
                <a:srgbClr val="4A4A4A"/>
              </a:solidFill>
              <a:latin typeface="Unna"/>
            </a:endParaRPr>
          </a:p>
          <a:p>
            <a:r>
              <a:rPr lang="fr-FR" sz="2000" b="1" i="0" dirty="0">
                <a:solidFill>
                  <a:srgbClr val="4A4A4A"/>
                </a:solidFill>
                <a:effectLst/>
                <a:latin typeface="Unna"/>
              </a:rPr>
              <a:t>La liste négative a été révisée</a:t>
            </a:r>
            <a:r>
              <a:rPr lang="fr-FR" sz="2000" b="0" i="0" dirty="0">
                <a:solidFill>
                  <a:srgbClr val="4A4A4A"/>
                </a:solidFill>
                <a:effectLst/>
                <a:latin typeface="Unna"/>
              </a:rPr>
              <a:t>, elle ouvre davantage le marché et permet aux investisseurs étrangers de gérer plus de secteurs sous la forme d'entreprises majoritaires ou détenues à 100%</a:t>
            </a:r>
          </a:p>
          <a:p>
            <a:endParaRPr lang="fr-FR" sz="2000" b="0" i="0" dirty="0">
              <a:solidFill>
                <a:srgbClr val="4A4A4A"/>
              </a:solidFill>
              <a:effectLst/>
              <a:latin typeface="Unna"/>
            </a:endParaRPr>
          </a:p>
          <a:p>
            <a:r>
              <a:rPr lang="fr-FR" sz="2000" b="1" i="0" dirty="0">
                <a:solidFill>
                  <a:srgbClr val="4A4A4A"/>
                </a:solidFill>
                <a:effectLst/>
                <a:latin typeface="Unna"/>
              </a:rPr>
              <a:t>Les droits de propriété intellectuelle </a:t>
            </a:r>
            <a:r>
              <a:rPr lang="fr-FR" sz="2000" b="0" i="0" dirty="0">
                <a:solidFill>
                  <a:srgbClr val="4A4A4A"/>
                </a:solidFill>
                <a:effectLst/>
                <a:latin typeface="Unna"/>
              </a:rPr>
              <a:t>des investisseurs étrangers en Chine sont protégés. Les agences gouvernementales ne peuvent pas «forcer» un investisseur étranger à s'engager dans un transfert de technologie en Chine</a:t>
            </a:r>
            <a:r>
              <a:rPr lang="fr-FR" b="0" i="0" dirty="0">
                <a:solidFill>
                  <a:srgbClr val="4A4A4A"/>
                </a:solidFill>
                <a:effectLst/>
                <a:latin typeface="Unna"/>
              </a:rPr>
              <a:t>.</a:t>
            </a:r>
            <a:endParaRPr lang="fr-FR" dirty="0"/>
          </a:p>
        </p:txBody>
      </p:sp>
    </p:spTree>
    <p:extLst>
      <p:ext uri="{BB962C8B-B14F-4D97-AF65-F5344CB8AC3E}">
        <p14:creationId xmlns:p14="http://schemas.microsoft.com/office/powerpoint/2010/main" val="159765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F2D3CED-E8F5-49C0-A605-91C997AF9E59}"/>
              </a:ext>
            </a:extLst>
          </p:cNvPr>
          <p:cNvSpPr txBox="1"/>
          <p:nvPr/>
        </p:nvSpPr>
        <p:spPr>
          <a:xfrm>
            <a:off x="3037643" y="1952110"/>
            <a:ext cx="6116714" cy="212365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4400" b="1" dirty="0"/>
              <a:t>L’importance des enjeux</a:t>
            </a:r>
          </a:p>
          <a:p>
            <a:pPr algn="ctr"/>
            <a:endParaRPr lang="fr-FR" sz="4400" b="1" dirty="0"/>
          </a:p>
          <a:p>
            <a:pPr algn="ctr"/>
            <a:r>
              <a:rPr lang="fr-FR" sz="4400" b="1" dirty="0"/>
              <a:t>Les rivalités stratégiques </a:t>
            </a:r>
          </a:p>
        </p:txBody>
      </p:sp>
    </p:spTree>
    <p:extLst>
      <p:ext uri="{BB962C8B-B14F-4D97-AF65-F5344CB8AC3E}">
        <p14:creationId xmlns:p14="http://schemas.microsoft.com/office/powerpoint/2010/main" val="436367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5617ADA-62B3-429B-A560-B4BD222838EF}"/>
              </a:ext>
            </a:extLst>
          </p:cNvPr>
          <p:cNvPicPr>
            <a:picLocks noChangeAspect="1"/>
          </p:cNvPicPr>
          <p:nvPr/>
        </p:nvPicPr>
        <p:blipFill>
          <a:blip r:embed="rId2"/>
          <a:stretch>
            <a:fillRect/>
          </a:stretch>
        </p:blipFill>
        <p:spPr>
          <a:xfrm>
            <a:off x="357321" y="0"/>
            <a:ext cx="6840703" cy="6858000"/>
          </a:xfrm>
          <a:prstGeom prst="rect">
            <a:avLst/>
          </a:prstGeom>
        </p:spPr>
      </p:pic>
      <p:sp>
        <p:nvSpPr>
          <p:cNvPr id="4" name="ZoneTexte 3">
            <a:extLst>
              <a:ext uri="{FF2B5EF4-FFF2-40B4-BE49-F238E27FC236}">
                <a16:creationId xmlns:a16="http://schemas.microsoft.com/office/drawing/2014/main" id="{42EAF57F-3118-477E-BD1C-A04A0682E84B}"/>
              </a:ext>
            </a:extLst>
          </p:cNvPr>
          <p:cNvSpPr txBox="1"/>
          <p:nvPr/>
        </p:nvSpPr>
        <p:spPr>
          <a:xfrm>
            <a:off x="7198024" y="6160655"/>
            <a:ext cx="2000804" cy="369332"/>
          </a:xfrm>
          <a:prstGeom prst="rect">
            <a:avLst/>
          </a:prstGeom>
          <a:noFill/>
        </p:spPr>
        <p:txBody>
          <a:bodyPr wrap="none" rtlCol="0">
            <a:spAutoFit/>
          </a:bodyPr>
          <a:lstStyle/>
          <a:p>
            <a:r>
              <a:rPr lang="fr-FR" dirty="0" err="1"/>
              <a:t>Source:Mac</a:t>
            </a:r>
            <a:r>
              <a:rPr lang="fr-FR" dirty="0"/>
              <a:t> Kinsey </a:t>
            </a:r>
          </a:p>
        </p:txBody>
      </p:sp>
      <p:sp>
        <p:nvSpPr>
          <p:cNvPr id="5" name="ZoneTexte 4">
            <a:extLst>
              <a:ext uri="{FF2B5EF4-FFF2-40B4-BE49-F238E27FC236}">
                <a16:creationId xmlns:a16="http://schemas.microsoft.com/office/drawing/2014/main" id="{F7B9EACF-869F-471F-B79E-CBD99030C2CF}"/>
              </a:ext>
            </a:extLst>
          </p:cNvPr>
          <p:cNvSpPr txBox="1"/>
          <p:nvPr/>
        </p:nvSpPr>
        <p:spPr>
          <a:xfrm>
            <a:off x="7269018" y="498764"/>
            <a:ext cx="4565661" cy="2246769"/>
          </a:xfrm>
          <a:prstGeom prst="rect">
            <a:avLst/>
          </a:prstGeom>
          <a:noFill/>
        </p:spPr>
        <p:txBody>
          <a:bodyPr wrap="square" rtlCol="0">
            <a:spAutoFit/>
          </a:bodyPr>
          <a:lstStyle/>
          <a:p>
            <a:r>
              <a:rPr lang="fr-FR" sz="2800" b="1" dirty="0"/>
              <a:t>La Chine est un leader dans les industries de l’économie digitale</a:t>
            </a:r>
          </a:p>
          <a:p>
            <a:r>
              <a:rPr lang="fr-FR" sz="2800" b="1" dirty="0"/>
              <a:t>L’Europe est dans tous ces domaines distancée</a:t>
            </a:r>
            <a:endParaRPr lang="fr-FR" b="1" dirty="0"/>
          </a:p>
        </p:txBody>
      </p:sp>
      <p:sp>
        <p:nvSpPr>
          <p:cNvPr id="7" name="ZoneTexte 6">
            <a:extLst>
              <a:ext uri="{FF2B5EF4-FFF2-40B4-BE49-F238E27FC236}">
                <a16:creationId xmlns:a16="http://schemas.microsoft.com/office/drawing/2014/main" id="{82B6EAA3-29FB-419B-ACD9-2A2DD64FB7E2}"/>
              </a:ext>
            </a:extLst>
          </p:cNvPr>
          <p:cNvSpPr txBox="1"/>
          <p:nvPr/>
        </p:nvSpPr>
        <p:spPr>
          <a:xfrm>
            <a:off x="7198024" y="3057436"/>
            <a:ext cx="4311671" cy="1754326"/>
          </a:xfrm>
          <a:prstGeom prst="rect">
            <a:avLst/>
          </a:prstGeom>
          <a:noFill/>
        </p:spPr>
        <p:txBody>
          <a:bodyPr wrap="square">
            <a:spAutoFit/>
          </a:bodyPr>
          <a:lstStyle/>
          <a:p>
            <a:r>
              <a:rPr lang="en-US" sz="1800" i="1" dirty="0">
                <a:solidFill>
                  <a:srgbClr val="333333"/>
                </a:solidFill>
                <a:effectLst/>
                <a:latin typeface="Arial" panose="020B0604020202020204" pitchFamily="34" charset="0"/>
                <a:ea typeface="Times New Roman" panose="02020603050405020304" pitchFamily="18" charset="0"/>
              </a:rPr>
              <a:t>“China is now implementing the "Internet Plus" action plan, advancing the building of "Digital China", developing the sharing economy, and supporting Internet-based innovation in all forms</a:t>
            </a:r>
            <a:r>
              <a:rPr lang="en-US" dirty="0">
                <a:solidFill>
                  <a:srgbClr val="333333"/>
                </a:solidFill>
                <a:latin typeface="Arial" panose="020B0604020202020204" pitchFamily="34" charset="0"/>
                <a:ea typeface="Times New Roman" panose="02020603050405020304" pitchFamily="18" charset="0"/>
              </a:rPr>
              <a:t>” Xi Jinping, 2016</a:t>
            </a:r>
            <a:endParaRPr lang="fr-FR" dirty="0"/>
          </a:p>
        </p:txBody>
      </p:sp>
    </p:spTree>
    <p:extLst>
      <p:ext uri="{BB962C8B-B14F-4D97-AF65-F5344CB8AC3E}">
        <p14:creationId xmlns:p14="http://schemas.microsoft.com/office/powerpoint/2010/main" val="146816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484CA57-4EA8-4544-988F-FF4A2D10349D}"/>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2818342" y="585736"/>
            <a:ext cx="7568531" cy="5256601"/>
          </a:xfrm>
          <a:prstGeom prst="rect">
            <a:avLst/>
          </a:prstGeom>
        </p:spPr>
      </p:pic>
      <p:sp>
        <p:nvSpPr>
          <p:cNvPr id="4" name="ZoneTexte 3">
            <a:extLst>
              <a:ext uri="{FF2B5EF4-FFF2-40B4-BE49-F238E27FC236}">
                <a16:creationId xmlns:a16="http://schemas.microsoft.com/office/drawing/2014/main" id="{C0D44D63-A1CF-45D8-ADA4-8CBBA4AEEDF1}"/>
              </a:ext>
            </a:extLst>
          </p:cNvPr>
          <p:cNvSpPr txBox="1"/>
          <p:nvPr/>
        </p:nvSpPr>
        <p:spPr>
          <a:xfrm>
            <a:off x="199933" y="714375"/>
            <a:ext cx="2552145" cy="3231654"/>
          </a:xfrm>
          <a:prstGeom prst="rect">
            <a:avLst/>
          </a:prstGeom>
          <a:noFill/>
        </p:spPr>
        <p:txBody>
          <a:bodyPr wrap="square" rtlCol="0">
            <a:spAutoFit/>
          </a:bodyPr>
          <a:lstStyle/>
          <a:p>
            <a:r>
              <a:rPr lang="fr-FR" sz="2400" b="1" dirty="0"/>
              <a:t>La Chine est avec les USA le plus important déposant de brevets d’inventions relatives à l’IA</a:t>
            </a:r>
          </a:p>
          <a:p>
            <a:endParaRPr lang="fr-FR" dirty="0"/>
          </a:p>
          <a:p>
            <a:r>
              <a:rPr lang="fr-FR" dirty="0"/>
              <a:t>(</a:t>
            </a:r>
            <a:r>
              <a:rPr lang="fr-FR" dirty="0" err="1"/>
              <a:t>Wipo</a:t>
            </a:r>
            <a:r>
              <a:rPr lang="fr-FR" dirty="0"/>
              <a:t> AI report)</a:t>
            </a:r>
          </a:p>
        </p:txBody>
      </p:sp>
      <p:pic>
        <p:nvPicPr>
          <p:cNvPr id="6" name="Image 5">
            <a:extLst>
              <a:ext uri="{FF2B5EF4-FFF2-40B4-BE49-F238E27FC236}">
                <a16:creationId xmlns:a16="http://schemas.microsoft.com/office/drawing/2014/main" id="{C26A371F-9719-458E-A63B-57A927CAC1F1}"/>
              </a:ext>
            </a:extLst>
          </p:cNvPr>
          <p:cNvPicPr>
            <a:picLocks noChangeAspect="1"/>
          </p:cNvPicPr>
          <p:nvPr/>
        </p:nvPicPr>
        <p:blipFill>
          <a:blip r:embed="rId4"/>
          <a:stretch>
            <a:fillRect/>
          </a:stretch>
        </p:blipFill>
        <p:spPr>
          <a:xfrm>
            <a:off x="3038474" y="195261"/>
            <a:ext cx="6019803" cy="1881189"/>
          </a:xfrm>
          <a:prstGeom prst="rect">
            <a:avLst/>
          </a:prstGeom>
        </p:spPr>
      </p:pic>
      <p:sp>
        <p:nvSpPr>
          <p:cNvPr id="7" name="Rectangle 6">
            <a:extLst>
              <a:ext uri="{FF2B5EF4-FFF2-40B4-BE49-F238E27FC236}">
                <a16:creationId xmlns:a16="http://schemas.microsoft.com/office/drawing/2014/main" id="{B832224F-7ABC-4D92-9822-79959E1047CF}"/>
              </a:ext>
            </a:extLst>
          </p:cNvPr>
          <p:cNvSpPr/>
          <p:nvPr/>
        </p:nvSpPr>
        <p:spPr>
          <a:xfrm>
            <a:off x="237940" y="5842337"/>
            <a:ext cx="11620870" cy="1015663"/>
          </a:xfrm>
          <a:prstGeom prst="rect">
            <a:avLst/>
          </a:prstGeom>
        </p:spPr>
        <p:txBody>
          <a:bodyPr wrap="square">
            <a:spAutoFit/>
          </a:bodyPr>
          <a:lstStyle/>
          <a:p>
            <a:r>
              <a:rPr lang="en-US" sz="1400" dirty="0">
                <a:solidFill>
                  <a:srgbClr val="000000"/>
                </a:solidFill>
                <a:latin typeface="HelveticaNeueLT Std"/>
              </a:rPr>
              <a:t>Chinese organizations are particularly strong in the emerging technique of deep learning. The leading public research organization applicant is the Chinese Academy of Sciences (CAS), with over 2,500 patent families and over 20,000 scientific papers published on AI. Moreover, CAS has the largest deep learning portfolio (235 patent families). Chinese organizations are consolidating their lead, with patent filings having grown on average by more than 20 percent per year from 2013 to 2016, matching or beating the growth rates of organizations from most other countries</a:t>
            </a:r>
            <a:r>
              <a:rPr lang="en-US" dirty="0">
                <a:solidFill>
                  <a:srgbClr val="000000"/>
                </a:solidFill>
                <a:latin typeface="HelveticaNeueLT Std"/>
              </a:rPr>
              <a:t>.</a:t>
            </a:r>
          </a:p>
        </p:txBody>
      </p:sp>
    </p:spTree>
    <p:extLst>
      <p:ext uri="{BB962C8B-B14F-4D97-AF65-F5344CB8AC3E}">
        <p14:creationId xmlns:p14="http://schemas.microsoft.com/office/powerpoint/2010/main" val="271310356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2715</TotalTime>
  <Words>1601</Words>
  <Application>Microsoft Office PowerPoint</Application>
  <PresentationFormat>Grand écran</PresentationFormat>
  <Paragraphs>127</Paragraphs>
  <Slides>16</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16</vt:i4>
      </vt:variant>
    </vt:vector>
  </HeadingPairs>
  <TitlesOfParts>
    <vt:vector size="27" baseType="lpstr">
      <vt:lpstr>Arial</vt:lpstr>
      <vt:lpstr>Calibri</vt:lpstr>
      <vt:lpstr>Calibri Light</vt:lpstr>
      <vt:lpstr>Corbel-Bold</vt:lpstr>
      <vt:lpstr>EUAlbertina</vt:lpstr>
      <vt:lpstr>Georgia</vt:lpstr>
      <vt:lpstr>HelveticaNeueLT Std</vt:lpstr>
      <vt:lpstr>Roboto-Light</vt:lpstr>
      <vt:lpstr>The Antiqua B</vt:lpstr>
      <vt:lpstr>Unna</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PATRICK TERROIR</dc:creator>
  <cp:lastModifiedBy>PATRICK TERROIR</cp:lastModifiedBy>
  <cp:revision>30</cp:revision>
  <dcterms:created xsi:type="dcterms:W3CDTF">2020-04-21T20:14:19Z</dcterms:created>
  <dcterms:modified xsi:type="dcterms:W3CDTF">2020-09-25T06:17:17Z</dcterms:modified>
</cp:coreProperties>
</file>